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listoga" charset="1" panose="00000500000000000000"/>
      <p:regular r:id="rId10"/>
    </p:embeddedFont>
    <p:embeddedFont>
      <p:font typeface="Proxima Nova" charset="1" panose="02000506030000020004"/>
      <p:regular r:id="rId11"/>
    </p:embeddedFont>
    <p:embeddedFont>
      <p:font typeface="Proxima Nova Bold" charset="1" panose="02000506030000020004"/>
      <p:regular r:id="rId12"/>
    </p:embeddedFont>
    <p:embeddedFont>
      <p:font typeface="Proxima Nova Italics" charset="1" panose="02000506030000020004"/>
      <p:regular r:id="rId13"/>
    </p:embeddedFont>
    <p:embeddedFont>
      <p:font typeface="Proxima Nova Bold Italics" charset="1" panose="02000506030000020004"/>
      <p:regular r:id="rId14"/>
    </p:embeddedFont>
    <p:embeddedFont>
      <p:font typeface="Proxima Nova Light" charset="1" panose="02000506030000020004"/>
      <p:regular r:id="rId15"/>
    </p:embeddedFont>
    <p:embeddedFont>
      <p:font typeface="Proxima Nova Light Italics" charset="1" panose="02000506030000020004"/>
      <p:regular r:id="rId16"/>
    </p:embeddedFont>
    <p:embeddedFont>
      <p:font typeface="Proxima Nova Heavy" charset="1" panose="02000506030000020004"/>
      <p:regular r:id="rId17"/>
    </p:embeddedFont>
    <p:embeddedFont>
      <p:font typeface="Proxima Nova Heavy Italics" charset="1" panose="02000506030000020004"/>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Canva Sans Medium" charset="1" panose="020B0603030501040103"/>
      <p:regular r:id="rId23"/>
    </p:embeddedFont>
    <p:embeddedFont>
      <p:font typeface="Canva Sans Medium Italics" charset="1" panose="020B06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1028700" y="2154426"/>
            <a:ext cx="10691354" cy="5864223"/>
          </a:xfrm>
          <a:prstGeom prst="rect">
            <a:avLst/>
          </a:prstGeom>
        </p:spPr>
        <p:txBody>
          <a:bodyPr anchor="t" rtlCol="false" tIns="0" lIns="0" bIns="0" rIns="0">
            <a:spAutoFit/>
          </a:bodyPr>
          <a:lstStyle/>
          <a:p>
            <a:pPr algn="l">
              <a:lnSpc>
                <a:spcPts val="12740"/>
              </a:lnSpc>
            </a:pPr>
            <a:r>
              <a:rPr lang="en-US" sz="9800">
                <a:solidFill>
                  <a:srgbClr val="18213D"/>
                </a:solidFill>
                <a:latin typeface="Calistoga"/>
              </a:rPr>
              <a:t>Proyecto 2:</a:t>
            </a:r>
          </a:p>
          <a:p>
            <a:pPr algn="l">
              <a:lnSpc>
                <a:spcPts val="11310"/>
              </a:lnSpc>
            </a:pPr>
            <a:r>
              <a:rPr lang="en-US" sz="8700">
                <a:solidFill>
                  <a:srgbClr val="18213D"/>
                </a:solidFill>
                <a:latin typeface="Calistoga"/>
              </a:rPr>
              <a:t>Clasificación de mensajes en redes sociales</a:t>
            </a:r>
          </a:p>
        </p:txBody>
      </p:sp>
      <p:sp>
        <p:nvSpPr>
          <p:cNvPr name="TextBox 3" id="3"/>
          <p:cNvSpPr txBox="true"/>
          <p:nvPr/>
        </p:nvSpPr>
        <p:spPr>
          <a:xfrm rot="0">
            <a:off x="1687830" y="962025"/>
            <a:ext cx="3285504" cy="563880"/>
          </a:xfrm>
          <a:prstGeom prst="rect">
            <a:avLst/>
          </a:prstGeom>
        </p:spPr>
        <p:txBody>
          <a:bodyPr anchor="t" rtlCol="false" tIns="0" lIns="0" bIns="0" rIns="0">
            <a:spAutoFit/>
          </a:bodyPr>
          <a:lstStyle/>
          <a:p>
            <a:pPr algn="l">
              <a:lnSpc>
                <a:spcPts val="4620"/>
              </a:lnSpc>
              <a:spcBef>
                <a:spcPct val="0"/>
              </a:spcBef>
            </a:pPr>
            <a:r>
              <a:rPr lang="en-US" sz="3300">
                <a:solidFill>
                  <a:srgbClr val="18213D"/>
                </a:solidFill>
                <a:latin typeface="Proxima Nova Bold"/>
              </a:rPr>
              <a:t>Séú Séú Pu+</a:t>
            </a:r>
          </a:p>
        </p:txBody>
      </p:sp>
      <p:sp>
        <p:nvSpPr>
          <p:cNvPr name="Freeform 4" id="4"/>
          <p:cNvSpPr/>
          <p:nvPr/>
        </p:nvSpPr>
        <p:spPr>
          <a:xfrm flipH="false" flipV="false" rot="0">
            <a:off x="12368060" y="1900058"/>
            <a:ext cx="4355804" cy="6944036"/>
          </a:xfrm>
          <a:custGeom>
            <a:avLst/>
            <a:gdLst/>
            <a:ahLst/>
            <a:cxnLst/>
            <a:rect r="r" b="b" t="t" l="l"/>
            <a:pathLst>
              <a:path h="6944036" w="4355804">
                <a:moveTo>
                  <a:pt x="0" y="0"/>
                </a:moveTo>
                <a:lnTo>
                  <a:pt x="4355804" y="0"/>
                </a:lnTo>
                <a:lnTo>
                  <a:pt x="4355804" y="6944036"/>
                </a:lnTo>
                <a:lnTo>
                  <a:pt x="0" y="694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97469" y="1028700"/>
            <a:ext cx="1386324" cy="1419885"/>
          </a:xfrm>
          <a:custGeom>
            <a:avLst/>
            <a:gdLst/>
            <a:ahLst/>
            <a:cxnLst/>
            <a:rect r="r" b="b" t="t" l="l"/>
            <a:pathLst>
              <a:path h="1419885" w="1386324">
                <a:moveTo>
                  <a:pt x="0" y="0"/>
                </a:moveTo>
                <a:lnTo>
                  <a:pt x="1386324" y="0"/>
                </a:lnTo>
                <a:lnTo>
                  <a:pt x="1386324" y="1419885"/>
                </a:lnTo>
                <a:lnTo>
                  <a:pt x="0" y="1419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45962" y="7711026"/>
            <a:ext cx="1605581" cy="1741755"/>
          </a:xfrm>
          <a:custGeom>
            <a:avLst/>
            <a:gdLst/>
            <a:ahLst/>
            <a:cxnLst/>
            <a:rect r="r" b="b" t="t" l="l"/>
            <a:pathLst>
              <a:path h="1741755" w="1605581">
                <a:moveTo>
                  <a:pt x="0" y="0"/>
                </a:moveTo>
                <a:lnTo>
                  <a:pt x="1605581" y="0"/>
                </a:lnTo>
                <a:lnTo>
                  <a:pt x="1605581" y="1741754"/>
                </a:lnTo>
                <a:lnTo>
                  <a:pt x="0" y="1741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40344" y="947858"/>
            <a:ext cx="568044" cy="578047"/>
          </a:xfrm>
          <a:custGeom>
            <a:avLst/>
            <a:gdLst/>
            <a:ahLst/>
            <a:cxnLst/>
            <a:rect r="r" b="b" t="t" l="l"/>
            <a:pathLst>
              <a:path h="578047" w="568044">
                <a:moveTo>
                  <a:pt x="0" y="0"/>
                </a:moveTo>
                <a:lnTo>
                  <a:pt x="568043" y="0"/>
                </a:lnTo>
                <a:lnTo>
                  <a:pt x="568043" y="578047"/>
                </a:lnTo>
                <a:lnTo>
                  <a:pt x="0" y="578047"/>
                </a:lnTo>
                <a:lnTo>
                  <a:pt x="0" y="0"/>
                </a:lnTo>
                <a:close/>
              </a:path>
            </a:pathLst>
          </a:custGeom>
          <a:blipFill>
            <a:blip r:embed="rId8"/>
            <a:stretch>
              <a:fillRect l="0" t="-10301" r="0" b="-1030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1552980" y="5939280"/>
            <a:ext cx="7000102" cy="4347720"/>
          </a:xfrm>
          <a:custGeom>
            <a:avLst/>
            <a:gdLst/>
            <a:ahLst/>
            <a:cxnLst/>
            <a:rect r="r" b="b" t="t" l="l"/>
            <a:pathLst>
              <a:path h="4347720" w="7000102">
                <a:moveTo>
                  <a:pt x="0" y="0"/>
                </a:moveTo>
                <a:lnTo>
                  <a:pt x="7000102" y="0"/>
                </a:lnTo>
                <a:lnTo>
                  <a:pt x="7000102" y="4347720"/>
                </a:lnTo>
                <a:lnTo>
                  <a:pt x="0" y="4347720"/>
                </a:lnTo>
                <a:lnTo>
                  <a:pt x="0" y="0"/>
                </a:lnTo>
                <a:close/>
              </a:path>
            </a:pathLst>
          </a:custGeom>
          <a:blipFill>
            <a:blip r:embed="rId2"/>
            <a:stretch>
              <a:fillRect l="0" t="0" r="0" b="0"/>
            </a:stretch>
          </a:blipFill>
        </p:spPr>
      </p:sp>
      <p:sp>
        <p:nvSpPr>
          <p:cNvPr name="TextBox 3" id="3"/>
          <p:cNvSpPr txBox="true"/>
          <p:nvPr/>
        </p:nvSpPr>
        <p:spPr>
          <a:xfrm rot="0">
            <a:off x="451046" y="505138"/>
            <a:ext cx="14547774" cy="1094740"/>
          </a:xfrm>
          <a:prstGeom prst="rect">
            <a:avLst/>
          </a:prstGeom>
        </p:spPr>
        <p:txBody>
          <a:bodyPr anchor="t" rtlCol="false" tIns="0" lIns="0" bIns="0" rIns="0">
            <a:spAutoFit/>
          </a:bodyPr>
          <a:lstStyle/>
          <a:p>
            <a:pPr algn="l">
              <a:lnSpc>
                <a:spcPts val="8959"/>
              </a:lnSpc>
              <a:spcBef>
                <a:spcPct val="0"/>
              </a:spcBef>
            </a:pPr>
            <a:r>
              <a:rPr lang="en-US" sz="6399">
                <a:solidFill>
                  <a:srgbClr val="18213D"/>
                </a:solidFill>
                <a:latin typeface="Calistoga"/>
              </a:rPr>
              <a:t>Elección del modelo</a:t>
            </a:r>
          </a:p>
        </p:txBody>
      </p:sp>
      <p:sp>
        <p:nvSpPr>
          <p:cNvPr name="TextBox 4" id="4"/>
          <p:cNvSpPr txBox="true"/>
          <p:nvPr/>
        </p:nvSpPr>
        <p:spPr>
          <a:xfrm rot="0">
            <a:off x="1028700" y="2251749"/>
            <a:ext cx="12699620" cy="4361201"/>
          </a:xfrm>
          <a:prstGeom prst="rect">
            <a:avLst/>
          </a:prstGeom>
        </p:spPr>
        <p:txBody>
          <a:bodyPr anchor="t" rtlCol="false" tIns="0" lIns="0" bIns="0" rIns="0">
            <a:spAutoFit/>
          </a:bodyPr>
          <a:lstStyle/>
          <a:p>
            <a:pPr algn="l">
              <a:lnSpc>
                <a:spcPts val="4916"/>
              </a:lnSpc>
            </a:pPr>
            <a:r>
              <a:rPr lang="en-US" sz="3782">
                <a:solidFill>
                  <a:srgbClr val="18213D"/>
                </a:solidFill>
                <a:latin typeface="Proxima Nova Bold"/>
              </a:rPr>
              <a:t>Existen diversos métodos de clasificación multiclase, como lo son bosques aleatorios, SVM, redes neuronales, etc. ¿Pero cuál usar?</a:t>
            </a:r>
          </a:p>
          <a:p>
            <a:pPr algn="l">
              <a:lnSpc>
                <a:spcPts val="4916"/>
              </a:lnSpc>
            </a:pPr>
          </a:p>
          <a:p>
            <a:pPr algn="l">
              <a:lnSpc>
                <a:spcPts val="4916"/>
              </a:lnSpc>
            </a:pPr>
          </a:p>
          <a:p>
            <a:pPr algn="l">
              <a:lnSpc>
                <a:spcPts val="4916"/>
              </a:lnSpc>
            </a:pPr>
            <a:r>
              <a:rPr lang="en-US" sz="3782">
                <a:solidFill>
                  <a:srgbClr val="18213D"/>
                </a:solidFill>
                <a:latin typeface="Proxima Nova Bold"/>
              </a:rPr>
              <a:t> Mediante gráficas vamos a escoger un modelo que notemos se ajuste mejor a los datos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2178403" y="2671658"/>
            <a:ext cx="13931194" cy="7431543"/>
          </a:xfrm>
          <a:custGeom>
            <a:avLst/>
            <a:gdLst/>
            <a:ahLst/>
            <a:cxnLst/>
            <a:rect r="r" b="b" t="t" l="l"/>
            <a:pathLst>
              <a:path h="7431543" w="13931194">
                <a:moveTo>
                  <a:pt x="0" y="0"/>
                </a:moveTo>
                <a:lnTo>
                  <a:pt x="13931194" y="0"/>
                </a:lnTo>
                <a:lnTo>
                  <a:pt x="13931194" y="7431543"/>
                </a:lnTo>
                <a:lnTo>
                  <a:pt x="0" y="7431543"/>
                </a:lnTo>
                <a:lnTo>
                  <a:pt x="0" y="0"/>
                </a:lnTo>
                <a:close/>
              </a:path>
            </a:pathLst>
          </a:custGeom>
          <a:blipFill>
            <a:blip r:embed="rId2"/>
            <a:stretch>
              <a:fillRect l="0" t="0" r="0" b="0"/>
            </a:stretch>
          </a:blipFill>
        </p:spPr>
      </p:sp>
      <p:sp>
        <p:nvSpPr>
          <p:cNvPr name="Freeform 3" id="3"/>
          <p:cNvSpPr/>
          <p:nvPr/>
        </p:nvSpPr>
        <p:spPr>
          <a:xfrm flipH="false" flipV="false" rot="0">
            <a:off x="2178403" y="2671658"/>
            <a:ext cx="13931194" cy="7184031"/>
          </a:xfrm>
          <a:custGeom>
            <a:avLst/>
            <a:gdLst/>
            <a:ahLst/>
            <a:cxnLst/>
            <a:rect r="r" b="b" t="t" l="l"/>
            <a:pathLst>
              <a:path h="7184031" w="13931194">
                <a:moveTo>
                  <a:pt x="0" y="0"/>
                </a:moveTo>
                <a:lnTo>
                  <a:pt x="13931194" y="0"/>
                </a:lnTo>
                <a:lnTo>
                  <a:pt x="13931194" y="7184030"/>
                </a:lnTo>
                <a:lnTo>
                  <a:pt x="0" y="7184030"/>
                </a:lnTo>
                <a:lnTo>
                  <a:pt x="0" y="0"/>
                </a:lnTo>
                <a:close/>
              </a:path>
            </a:pathLst>
          </a:custGeom>
          <a:blipFill>
            <a:blip r:embed="rId3"/>
            <a:stretch>
              <a:fillRect l="0" t="0" r="0" b="0"/>
            </a:stretch>
          </a:blipFill>
        </p:spPr>
      </p:sp>
      <p:sp>
        <p:nvSpPr>
          <p:cNvPr name="Freeform 4" id="4"/>
          <p:cNvSpPr/>
          <p:nvPr/>
        </p:nvSpPr>
        <p:spPr>
          <a:xfrm flipH="false" flipV="false" rot="0">
            <a:off x="2178403" y="2671658"/>
            <a:ext cx="13931194" cy="7368162"/>
          </a:xfrm>
          <a:custGeom>
            <a:avLst/>
            <a:gdLst/>
            <a:ahLst/>
            <a:cxnLst/>
            <a:rect r="r" b="b" t="t" l="l"/>
            <a:pathLst>
              <a:path h="7368162" w="13931194">
                <a:moveTo>
                  <a:pt x="0" y="0"/>
                </a:moveTo>
                <a:lnTo>
                  <a:pt x="13931194" y="0"/>
                </a:lnTo>
                <a:lnTo>
                  <a:pt x="13931194" y="7368162"/>
                </a:lnTo>
                <a:lnTo>
                  <a:pt x="0" y="7368162"/>
                </a:lnTo>
                <a:lnTo>
                  <a:pt x="0" y="0"/>
                </a:lnTo>
                <a:close/>
              </a:path>
            </a:pathLst>
          </a:custGeom>
          <a:blipFill>
            <a:blip r:embed="rId4"/>
            <a:stretch>
              <a:fillRect l="0" t="0" r="0" b="0"/>
            </a:stretch>
          </a:blipFill>
        </p:spPr>
      </p:sp>
      <p:sp>
        <p:nvSpPr>
          <p:cNvPr name="Freeform 5" id="5"/>
          <p:cNvSpPr/>
          <p:nvPr/>
        </p:nvSpPr>
        <p:spPr>
          <a:xfrm flipH="false" flipV="false" rot="0">
            <a:off x="2178403" y="2671658"/>
            <a:ext cx="13931194" cy="7338963"/>
          </a:xfrm>
          <a:custGeom>
            <a:avLst/>
            <a:gdLst/>
            <a:ahLst/>
            <a:cxnLst/>
            <a:rect r="r" b="b" t="t" l="l"/>
            <a:pathLst>
              <a:path h="7338963" w="13931194">
                <a:moveTo>
                  <a:pt x="0" y="0"/>
                </a:moveTo>
                <a:lnTo>
                  <a:pt x="13931194" y="0"/>
                </a:lnTo>
                <a:lnTo>
                  <a:pt x="13931194" y="7338962"/>
                </a:lnTo>
                <a:lnTo>
                  <a:pt x="0" y="7338962"/>
                </a:lnTo>
                <a:lnTo>
                  <a:pt x="0" y="0"/>
                </a:lnTo>
                <a:close/>
              </a:path>
            </a:pathLst>
          </a:custGeom>
          <a:blipFill>
            <a:blip r:embed="rId5"/>
            <a:stretch>
              <a:fillRect l="0" t="0" r="0" b="0"/>
            </a:stretch>
          </a:blipFill>
        </p:spPr>
      </p:sp>
      <p:sp>
        <p:nvSpPr>
          <p:cNvPr name="Freeform 6" id="6"/>
          <p:cNvSpPr/>
          <p:nvPr/>
        </p:nvSpPr>
        <p:spPr>
          <a:xfrm flipH="false" flipV="false" rot="0">
            <a:off x="2178403" y="2671658"/>
            <a:ext cx="13931194" cy="7240017"/>
          </a:xfrm>
          <a:custGeom>
            <a:avLst/>
            <a:gdLst/>
            <a:ahLst/>
            <a:cxnLst/>
            <a:rect r="r" b="b" t="t" l="l"/>
            <a:pathLst>
              <a:path h="7240017" w="13931194">
                <a:moveTo>
                  <a:pt x="0" y="0"/>
                </a:moveTo>
                <a:lnTo>
                  <a:pt x="13931194" y="0"/>
                </a:lnTo>
                <a:lnTo>
                  <a:pt x="13931194" y="7240017"/>
                </a:lnTo>
                <a:lnTo>
                  <a:pt x="0" y="7240017"/>
                </a:lnTo>
                <a:lnTo>
                  <a:pt x="0" y="0"/>
                </a:lnTo>
                <a:close/>
              </a:path>
            </a:pathLst>
          </a:custGeom>
          <a:blipFill>
            <a:blip r:embed="rId6"/>
            <a:stretch>
              <a:fillRect l="0" t="0" r="0" b="0"/>
            </a:stretch>
          </a:blipFill>
        </p:spPr>
      </p:sp>
      <p:sp>
        <p:nvSpPr>
          <p:cNvPr name="Freeform 7" id="7"/>
          <p:cNvSpPr/>
          <p:nvPr/>
        </p:nvSpPr>
        <p:spPr>
          <a:xfrm flipH="false" flipV="false" rot="0">
            <a:off x="2178403" y="2671658"/>
            <a:ext cx="13931194" cy="7257860"/>
          </a:xfrm>
          <a:custGeom>
            <a:avLst/>
            <a:gdLst/>
            <a:ahLst/>
            <a:cxnLst/>
            <a:rect r="r" b="b" t="t" l="l"/>
            <a:pathLst>
              <a:path h="7257860" w="13931194">
                <a:moveTo>
                  <a:pt x="0" y="0"/>
                </a:moveTo>
                <a:lnTo>
                  <a:pt x="13931194" y="0"/>
                </a:lnTo>
                <a:lnTo>
                  <a:pt x="13931194" y="7257860"/>
                </a:lnTo>
                <a:lnTo>
                  <a:pt x="0" y="7257860"/>
                </a:lnTo>
                <a:lnTo>
                  <a:pt x="0" y="0"/>
                </a:lnTo>
                <a:close/>
              </a:path>
            </a:pathLst>
          </a:custGeom>
          <a:blipFill>
            <a:blip r:embed="rId7"/>
            <a:stretch>
              <a:fillRect l="0" t="0" r="0" b="0"/>
            </a:stretch>
          </a:blipFill>
        </p:spPr>
      </p:sp>
      <p:sp>
        <p:nvSpPr>
          <p:cNvPr name="TextBox 8" id="8"/>
          <p:cNvSpPr txBox="true"/>
          <p:nvPr/>
        </p:nvSpPr>
        <p:spPr>
          <a:xfrm rot="0">
            <a:off x="1028700" y="196851"/>
            <a:ext cx="704433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WordClouds</a:t>
            </a:r>
          </a:p>
        </p:txBody>
      </p:sp>
      <p:sp>
        <p:nvSpPr>
          <p:cNvPr name="TextBox 9" id="9"/>
          <p:cNvSpPr txBox="true"/>
          <p:nvPr/>
        </p:nvSpPr>
        <p:spPr>
          <a:xfrm rot="0">
            <a:off x="8276626" y="981075"/>
            <a:ext cx="9483751" cy="1480925"/>
          </a:xfrm>
          <a:prstGeom prst="rect">
            <a:avLst/>
          </a:prstGeom>
        </p:spPr>
        <p:txBody>
          <a:bodyPr anchor="t" rtlCol="false" tIns="0" lIns="0" bIns="0" rIns="0">
            <a:spAutoFit/>
          </a:bodyPr>
          <a:lstStyle/>
          <a:p>
            <a:pPr algn="just">
              <a:lnSpc>
                <a:spcPts val="3960"/>
              </a:lnSpc>
            </a:pPr>
            <a:r>
              <a:rPr lang="en-US" sz="2828">
                <a:solidFill>
                  <a:srgbClr val="000000"/>
                </a:solidFill>
                <a:latin typeface="Canva Sans"/>
              </a:rPr>
              <a:t>Las nubes de palabras nos permiten ver las palabras que se repiten con mayor frecuencia, lo que nos puede ayudar a identificar patrones de texto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3615341" y="1726247"/>
            <a:ext cx="11057317" cy="8456881"/>
          </a:xfrm>
          <a:custGeom>
            <a:avLst/>
            <a:gdLst/>
            <a:ahLst/>
            <a:cxnLst/>
            <a:rect r="r" b="b" t="t" l="l"/>
            <a:pathLst>
              <a:path h="8456881" w="11057317">
                <a:moveTo>
                  <a:pt x="0" y="0"/>
                </a:moveTo>
                <a:lnTo>
                  <a:pt x="11057318" y="0"/>
                </a:lnTo>
                <a:lnTo>
                  <a:pt x="11057318" y="8456881"/>
                </a:lnTo>
                <a:lnTo>
                  <a:pt x="0" y="8456881"/>
                </a:lnTo>
                <a:lnTo>
                  <a:pt x="0" y="0"/>
                </a:lnTo>
                <a:close/>
              </a:path>
            </a:pathLst>
          </a:custGeom>
          <a:blipFill>
            <a:blip r:embed="rId2"/>
            <a:stretch>
              <a:fillRect l="0" t="0" r="0" b="0"/>
            </a:stretch>
          </a:blipFill>
        </p:spPr>
      </p:sp>
      <p:grpSp>
        <p:nvGrpSpPr>
          <p:cNvPr name="Group 3" id="3"/>
          <p:cNvGrpSpPr/>
          <p:nvPr/>
        </p:nvGrpSpPr>
        <p:grpSpPr>
          <a:xfrm rot="0">
            <a:off x="10582903" y="1796503"/>
            <a:ext cx="2914365" cy="385169"/>
            <a:chOff x="0" y="0"/>
            <a:chExt cx="767569" cy="101444"/>
          </a:xfrm>
        </p:grpSpPr>
        <p:sp>
          <p:nvSpPr>
            <p:cNvPr name="Freeform 4" id="4"/>
            <p:cNvSpPr/>
            <p:nvPr/>
          </p:nvSpPr>
          <p:spPr>
            <a:xfrm flipH="false" flipV="false" rot="0">
              <a:off x="0" y="0"/>
              <a:ext cx="767569" cy="101444"/>
            </a:xfrm>
            <a:custGeom>
              <a:avLst/>
              <a:gdLst/>
              <a:ahLst/>
              <a:cxnLst/>
              <a:rect r="r" b="b" t="t" l="l"/>
              <a:pathLst>
                <a:path h="101444" w="767569">
                  <a:moveTo>
                    <a:pt x="0" y="0"/>
                  </a:moveTo>
                  <a:lnTo>
                    <a:pt x="767569" y="0"/>
                  </a:lnTo>
                  <a:lnTo>
                    <a:pt x="767569" y="101444"/>
                  </a:lnTo>
                  <a:lnTo>
                    <a:pt x="0" y="101444"/>
                  </a:lnTo>
                  <a:close/>
                </a:path>
              </a:pathLst>
            </a:custGeom>
            <a:solidFill>
              <a:srgbClr val="FDFDFD"/>
            </a:solidFill>
          </p:spPr>
        </p:sp>
        <p:sp>
          <p:nvSpPr>
            <p:cNvPr name="TextBox 5" id="5"/>
            <p:cNvSpPr txBox="true"/>
            <p:nvPr/>
          </p:nvSpPr>
          <p:spPr>
            <a:xfrm>
              <a:off x="0" y="-38100"/>
              <a:ext cx="767569" cy="139544"/>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403068" y="159703"/>
            <a:ext cx="1343828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Diagrama de dispersión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7334256" y="4623982"/>
            <a:ext cx="9619571" cy="5397211"/>
          </a:xfrm>
          <a:custGeom>
            <a:avLst/>
            <a:gdLst/>
            <a:ahLst/>
            <a:cxnLst/>
            <a:rect r="r" b="b" t="t" l="l"/>
            <a:pathLst>
              <a:path h="5397211" w="9619571">
                <a:moveTo>
                  <a:pt x="0" y="0"/>
                </a:moveTo>
                <a:lnTo>
                  <a:pt x="9619571" y="0"/>
                </a:lnTo>
                <a:lnTo>
                  <a:pt x="9619571" y="5397211"/>
                </a:lnTo>
                <a:lnTo>
                  <a:pt x="0" y="5397211"/>
                </a:lnTo>
                <a:lnTo>
                  <a:pt x="0" y="0"/>
                </a:lnTo>
                <a:close/>
              </a:path>
            </a:pathLst>
          </a:custGeom>
          <a:blipFill>
            <a:blip r:embed="rId2"/>
            <a:stretch>
              <a:fillRect l="0" t="-19053" r="0" b="0"/>
            </a:stretch>
          </a:blipFill>
        </p:spPr>
      </p:sp>
      <p:sp>
        <p:nvSpPr>
          <p:cNvPr name="TextBox 3" id="3"/>
          <p:cNvSpPr txBox="true"/>
          <p:nvPr/>
        </p:nvSpPr>
        <p:spPr>
          <a:xfrm rot="0">
            <a:off x="542952" y="478790"/>
            <a:ext cx="10252463" cy="1033145"/>
          </a:xfrm>
          <a:prstGeom prst="rect">
            <a:avLst/>
          </a:prstGeom>
        </p:spPr>
        <p:txBody>
          <a:bodyPr anchor="t" rtlCol="false" tIns="0" lIns="0" bIns="0" rIns="0">
            <a:spAutoFit/>
          </a:bodyPr>
          <a:lstStyle/>
          <a:p>
            <a:pPr algn="l">
              <a:lnSpc>
                <a:spcPts val="8320"/>
              </a:lnSpc>
            </a:pPr>
            <a:r>
              <a:rPr lang="en-US" sz="6400">
                <a:solidFill>
                  <a:srgbClr val="18213D"/>
                </a:solidFill>
                <a:latin typeface="Calistoga"/>
              </a:rPr>
              <a:t>Decisión del modelo a usar</a:t>
            </a:r>
          </a:p>
        </p:txBody>
      </p:sp>
      <p:sp>
        <p:nvSpPr>
          <p:cNvPr name="TextBox 4" id="4"/>
          <p:cNvSpPr txBox="true"/>
          <p:nvPr/>
        </p:nvSpPr>
        <p:spPr>
          <a:xfrm rot="0">
            <a:off x="1028700" y="1804078"/>
            <a:ext cx="4907310" cy="887095"/>
          </a:xfrm>
          <a:prstGeom prst="rect">
            <a:avLst/>
          </a:prstGeom>
        </p:spPr>
        <p:txBody>
          <a:bodyPr anchor="t" rtlCol="false" tIns="0" lIns="0" bIns="0" rIns="0">
            <a:spAutoFit/>
          </a:bodyPr>
          <a:lstStyle/>
          <a:p>
            <a:pPr algn="ctr">
              <a:lnSpc>
                <a:spcPts val="7279"/>
              </a:lnSpc>
            </a:pPr>
            <a:r>
              <a:rPr lang="en-US" sz="5199">
                <a:solidFill>
                  <a:srgbClr val="18213D"/>
                </a:solidFill>
                <a:latin typeface="Canva Sans Bold"/>
              </a:rPr>
              <a:t>Random Forest</a:t>
            </a:r>
          </a:p>
        </p:txBody>
      </p:sp>
      <p:sp>
        <p:nvSpPr>
          <p:cNvPr name="TextBox 5" id="5"/>
          <p:cNvSpPr txBox="true"/>
          <p:nvPr/>
        </p:nvSpPr>
        <p:spPr>
          <a:xfrm rot="0">
            <a:off x="1720410" y="3043598"/>
            <a:ext cx="14847181" cy="1580384"/>
          </a:xfrm>
          <a:prstGeom prst="rect">
            <a:avLst/>
          </a:prstGeom>
        </p:spPr>
        <p:txBody>
          <a:bodyPr anchor="t" rtlCol="false" tIns="0" lIns="0" bIns="0" rIns="0">
            <a:spAutoFit/>
          </a:bodyPr>
          <a:lstStyle/>
          <a:p>
            <a:pPr algn="just">
              <a:lnSpc>
                <a:spcPts val="3192"/>
              </a:lnSpc>
            </a:pPr>
            <a:r>
              <a:rPr lang="en-US" sz="2280">
                <a:solidFill>
                  <a:srgbClr val="18213D"/>
                </a:solidFill>
                <a:latin typeface="Canva Sans"/>
              </a:rPr>
              <a:t>Como podemos ver, existen algunas palabras “exclusivas” para cada categoría, aunque también hay muchas en común, pero visto en el PCA hay algunos con separación distinguida y otros con muchas características en común, por lo que un modelo que bien se puede usar es RandomForest, ya que este también evita el sobreajuste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609190" y="688012"/>
            <a:ext cx="10473257" cy="1033145"/>
          </a:xfrm>
          <a:prstGeom prst="rect">
            <a:avLst/>
          </a:prstGeom>
        </p:spPr>
        <p:txBody>
          <a:bodyPr anchor="t" rtlCol="false" tIns="0" lIns="0" bIns="0" rIns="0">
            <a:spAutoFit/>
          </a:bodyPr>
          <a:lstStyle/>
          <a:p>
            <a:pPr algn="l">
              <a:lnSpc>
                <a:spcPts val="8320"/>
              </a:lnSpc>
            </a:pPr>
            <a:r>
              <a:rPr lang="en-US" sz="6400">
                <a:solidFill>
                  <a:srgbClr val="18213D"/>
                </a:solidFill>
                <a:latin typeface="Calistoga"/>
              </a:rPr>
              <a:t>Implementación del modelo</a:t>
            </a:r>
          </a:p>
        </p:txBody>
      </p:sp>
      <p:sp>
        <p:nvSpPr>
          <p:cNvPr name="TextBox 3" id="3"/>
          <p:cNvSpPr txBox="true"/>
          <p:nvPr/>
        </p:nvSpPr>
        <p:spPr>
          <a:xfrm rot="0">
            <a:off x="807905" y="2017278"/>
            <a:ext cx="15441135" cy="448308"/>
          </a:xfrm>
          <a:prstGeom prst="rect">
            <a:avLst/>
          </a:prstGeom>
        </p:spPr>
        <p:txBody>
          <a:bodyPr anchor="t" rtlCol="false" tIns="0" lIns="0" bIns="0" rIns="0">
            <a:spAutoFit/>
          </a:bodyPr>
          <a:lstStyle/>
          <a:p>
            <a:pPr algn="ctr">
              <a:lnSpc>
                <a:spcPts val="3640"/>
              </a:lnSpc>
            </a:pPr>
            <a:r>
              <a:rPr lang="en-US" sz="2600">
                <a:solidFill>
                  <a:srgbClr val="18213D"/>
                </a:solidFill>
                <a:latin typeface="Canva Sans Bold"/>
              </a:rPr>
              <a:t>Usamos 3 semillas para ver si la división de datos afecta la calidad del modelo con 100 árboles</a:t>
            </a:r>
          </a:p>
        </p:txBody>
      </p:sp>
      <p:sp>
        <p:nvSpPr>
          <p:cNvPr name="TextBox 4" id="4"/>
          <p:cNvSpPr txBox="true"/>
          <p:nvPr/>
        </p:nvSpPr>
        <p:spPr>
          <a:xfrm rot="0">
            <a:off x="1457244" y="2859922"/>
            <a:ext cx="13340724" cy="1994582"/>
          </a:xfrm>
          <a:prstGeom prst="rect">
            <a:avLst/>
          </a:prstGeom>
        </p:spPr>
        <p:txBody>
          <a:bodyPr anchor="t" rtlCol="false" tIns="0" lIns="0" bIns="0" rIns="0">
            <a:spAutoFit/>
          </a:bodyPr>
          <a:lstStyle/>
          <a:p>
            <a:pPr algn="just">
              <a:lnSpc>
                <a:spcPts val="3987"/>
              </a:lnSpc>
            </a:pPr>
            <a:r>
              <a:rPr lang="en-US" sz="2848">
                <a:solidFill>
                  <a:srgbClr val="18213D"/>
                </a:solidFill>
                <a:latin typeface="Canva Sans"/>
              </a:rPr>
              <a:t>Aunque todas tuvieron un desempeño equivalente, con cerca del 0.83 de resultado en cada métrica: Accuracy, Precision, Recall y F1 Score y también para la Accuracy con 5 de validación cruzada, nos quedamos con la semilla 170119 que presentó mejor resultado por poco.</a:t>
            </a:r>
          </a:p>
        </p:txBody>
      </p:sp>
      <p:sp>
        <p:nvSpPr>
          <p:cNvPr name="TextBox 5" id="5"/>
          <p:cNvSpPr txBox="true"/>
          <p:nvPr/>
        </p:nvSpPr>
        <p:spPr>
          <a:xfrm rot="0">
            <a:off x="1881173" y="4995644"/>
            <a:ext cx="10677823" cy="4518660"/>
          </a:xfrm>
          <a:prstGeom prst="rect">
            <a:avLst/>
          </a:prstGeom>
        </p:spPr>
        <p:txBody>
          <a:bodyPr anchor="t" rtlCol="false" tIns="0" lIns="0" bIns="0" rIns="0">
            <a:spAutoFit/>
          </a:bodyPr>
          <a:lstStyle/>
          <a:p>
            <a:pPr algn="ctr">
              <a:lnSpc>
                <a:spcPts val="3990"/>
              </a:lnSpc>
            </a:pPr>
            <a:r>
              <a:rPr lang="en-US" sz="2850">
                <a:solidFill>
                  <a:srgbClr val="18213D"/>
                </a:solidFill>
                <a:latin typeface="Canva Sans"/>
              </a:rPr>
              <a:t>Aunque al revisar por categoría se tuvo la siguiente precisión:</a:t>
            </a:r>
          </a:p>
          <a:p>
            <a:pPr algn="ctr">
              <a:lnSpc>
                <a:spcPts val="3990"/>
              </a:lnSpc>
            </a:pPr>
          </a:p>
          <a:p>
            <a:pPr algn="ctr">
              <a:lnSpc>
                <a:spcPts val="3990"/>
              </a:lnSpc>
            </a:pPr>
            <a:r>
              <a:rPr lang="en-US" sz="2850">
                <a:solidFill>
                  <a:srgbClr val="18213D"/>
                </a:solidFill>
                <a:latin typeface="Canva Sans"/>
              </a:rPr>
              <a:t>Sexismo: 0.7320088300220751</a:t>
            </a:r>
          </a:p>
          <a:p>
            <a:pPr algn="ctr">
              <a:lnSpc>
                <a:spcPts val="3990"/>
              </a:lnSpc>
            </a:pPr>
            <a:r>
              <a:rPr lang="en-US" sz="2850">
                <a:solidFill>
                  <a:srgbClr val="18213D"/>
                </a:solidFill>
                <a:latin typeface="Canva Sans"/>
              </a:rPr>
              <a:t>No odio: 0.8154613466334164</a:t>
            </a:r>
          </a:p>
          <a:p>
            <a:pPr algn="ctr">
              <a:lnSpc>
                <a:spcPts val="3990"/>
              </a:lnSpc>
            </a:pPr>
            <a:r>
              <a:rPr lang="en-US" sz="2850">
                <a:solidFill>
                  <a:srgbClr val="18213D"/>
                </a:solidFill>
                <a:latin typeface="Canva Sans"/>
              </a:rPr>
              <a:t>Origen: 0.8941176470588236</a:t>
            </a:r>
          </a:p>
          <a:p>
            <a:pPr algn="ctr">
              <a:lnSpc>
                <a:spcPts val="3990"/>
              </a:lnSpc>
            </a:pPr>
            <a:r>
              <a:rPr lang="en-US" sz="2850">
                <a:solidFill>
                  <a:srgbClr val="18213D"/>
                </a:solidFill>
                <a:latin typeface="Canva Sans"/>
              </a:rPr>
              <a:t>Racista: 0.8915547024952015</a:t>
            </a:r>
          </a:p>
          <a:p>
            <a:pPr algn="ctr">
              <a:lnSpc>
                <a:spcPts val="3990"/>
              </a:lnSpc>
            </a:pPr>
            <a:r>
              <a:rPr lang="en-US" sz="2850">
                <a:solidFill>
                  <a:srgbClr val="18213D"/>
                </a:solidFill>
                <a:latin typeface="Canva Sans"/>
              </a:rPr>
              <a:t>Religion: 0.9157303370786517</a:t>
            </a:r>
          </a:p>
          <a:p>
            <a:pPr algn="ctr">
              <a:lnSpc>
                <a:spcPts val="3990"/>
              </a:lnSpc>
            </a:pPr>
            <a:r>
              <a:rPr lang="en-US" sz="2850">
                <a:solidFill>
                  <a:srgbClr val="18213D"/>
                </a:solidFill>
                <a:latin typeface="Canva Sans"/>
              </a:rPr>
              <a:t>Orientacion: 0.6487341772151899</a:t>
            </a:r>
          </a:p>
          <a:p>
            <a:pPr algn="ctr">
              <a:lnSpc>
                <a:spcPts val="3990"/>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675429" y="336552"/>
            <a:ext cx="16230600" cy="1298572"/>
          </a:xfrm>
          <a:prstGeom prst="rect">
            <a:avLst/>
          </a:prstGeom>
        </p:spPr>
        <p:txBody>
          <a:bodyPr anchor="t" rtlCol="false" tIns="0" lIns="0" bIns="0" rIns="0">
            <a:spAutoFit/>
          </a:bodyPr>
          <a:lstStyle/>
          <a:p>
            <a:pPr algn="l">
              <a:lnSpc>
                <a:spcPts val="10400"/>
              </a:lnSpc>
            </a:pPr>
            <a:r>
              <a:rPr lang="en-US" sz="8000">
                <a:solidFill>
                  <a:srgbClr val="18213D"/>
                </a:solidFill>
                <a:latin typeface="Proxima Nova Bold"/>
              </a:rPr>
              <a:t>Selección de hiperparámetros</a:t>
            </a:r>
          </a:p>
        </p:txBody>
      </p:sp>
      <p:sp>
        <p:nvSpPr>
          <p:cNvPr name="TextBox 3" id="3"/>
          <p:cNvSpPr txBox="true"/>
          <p:nvPr/>
        </p:nvSpPr>
        <p:spPr>
          <a:xfrm rot="0">
            <a:off x="1111895" y="1987209"/>
            <a:ext cx="16147405" cy="596899"/>
          </a:xfrm>
          <a:prstGeom prst="rect">
            <a:avLst/>
          </a:prstGeom>
        </p:spPr>
        <p:txBody>
          <a:bodyPr anchor="t" rtlCol="false" tIns="0" lIns="0" bIns="0" rIns="0">
            <a:spAutoFit/>
          </a:bodyPr>
          <a:lstStyle/>
          <a:p>
            <a:pPr algn="ctr">
              <a:lnSpc>
                <a:spcPts val="4900"/>
              </a:lnSpc>
            </a:pPr>
            <a:r>
              <a:rPr lang="en-US" sz="3500">
                <a:solidFill>
                  <a:srgbClr val="18213D"/>
                </a:solidFill>
                <a:latin typeface="Canva Sans Bold"/>
              </a:rPr>
              <a:t>Mediante GridSearchCV nos pusimos a buscar los mejores hipeparámetros</a:t>
            </a:r>
          </a:p>
        </p:txBody>
      </p:sp>
      <p:sp>
        <p:nvSpPr>
          <p:cNvPr name="TextBox 4" id="4"/>
          <p:cNvSpPr txBox="true"/>
          <p:nvPr/>
        </p:nvSpPr>
        <p:spPr>
          <a:xfrm rot="0">
            <a:off x="2029712" y="2936533"/>
            <a:ext cx="6147495" cy="7181215"/>
          </a:xfrm>
          <a:prstGeom prst="rect">
            <a:avLst/>
          </a:prstGeom>
        </p:spPr>
        <p:txBody>
          <a:bodyPr anchor="t" rtlCol="false" tIns="0" lIns="0" bIns="0" rIns="0">
            <a:spAutoFit/>
          </a:bodyPr>
          <a:lstStyle/>
          <a:p>
            <a:pPr algn="ctr">
              <a:lnSpc>
                <a:spcPts val="4759"/>
              </a:lnSpc>
            </a:pPr>
            <a:r>
              <a:rPr lang="en-US" sz="3399">
                <a:solidFill>
                  <a:srgbClr val="18213D"/>
                </a:solidFill>
                <a:latin typeface="Canva Sans"/>
              </a:rPr>
              <a:t>Definimos la malla como: </a:t>
            </a:r>
          </a:p>
          <a:p>
            <a:pPr algn="ctr">
              <a:lnSpc>
                <a:spcPts val="4759"/>
              </a:lnSpc>
            </a:pPr>
          </a:p>
          <a:p>
            <a:pPr algn="ctr">
              <a:lnSpc>
                <a:spcPts val="4759"/>
              </a:lnSpc>
            </a:pPr>
            <a:r>
              <a:rPr lang="en-US" sz="3399">
                <a:solidFill>
                  <a:srgbClr val="18213D"/>
                </a:solidFill>
                <a:latin typeface="Canva Sans"/>
              </a:rPr>
              <a:t>'n_estimators': [50, 100, 150],</a:t>
            </a:r>
          </a:p>
          <a:p>
            <a:pPr algn="ctr">
              <a:lnSpc>
                <a:spcPts val="4759"/>
              </a:lnSpc>
            </a:pPr>
          </a:p>
          <a:p>
            <a:pPr algn="ctr">
              <a:lnSpc>
                <a:spcPts val="4759"/>
              </a:lnSpc>
            </a:pPr>
            <a:r>
              <a:rPr lang="en-US" sz="3399">
                <a:solidFill>
                  <a:srgbClr val="18213D"/>
                </a:solidFill>
                <a:latin typeface="Canva Sans"/>
              </a:rPr>
              <a:t>'max_depth': [None, 10, 20],</a:t>
            </a:r>
          </a:p>
          <a:p>
            <a:pPr algn="ctr">
              <a:lnSpc>
                <a:spcPts val="4759"/>
              </a:lnSpc>
            </a:pPr>
          </a:p>
          <a:p>
            <a:pPr algn="ctr">
              <a:lnSpc>
                <a:spcPts val="4759"/>
              </a:lnSpc>
            </a:pPr>
            <a:r>
              <a:rPr lang="en-US" sz="3399">
                <a:solidFill>
                  <a:srgbClr val="18213D"/>
                </a:solidFill>
                <a:latin typeface="Canva Sans"/>
              </a:rPr>
              <a:t>'min_samples_split': [2, 5, 10],</a:t>
            </a:r>
          </a:p>
          <a:p>
            <a:pPr algn="ctr">
              <a:lnSpc>
                <a:spcPts val="4759"/>
              </a:lnSpc>
            </a:pPr>
          </a:p>
          <a:p>
            <a:pPr algn="ctr">
              <a:lnSpc>
                <a:spcPts val="4759"/>
              </a:lnSpc>
            </a:pPr>
            <a:r>
              <a:rPr lang="en-US" sz="3399">
                <a:solidFill>
                  <a:srgbClr val="18213D"/>
                </a:solidFill>
                <a:latin typeface="Canva Sans"/>
              </a:rPr>
              <a:t>'min_samples_leaf': [1, 2, 4]</a:t>
            </a:r>
          </a:p>
          <a:p>
            <a:pPr algn="ctr">
              <a:lnSpc>
                <a:spcPts val="4759"/>
              </a:lnSpc>
            </a:pPr>
          </a:p>
          <a:p>
            <a:pPr algn="ctr">
              <a:lnSpc>
                <a:spcPts val="4759"/>
              </a:lnSpc>
            </a:pPr>
            <a:r>
              <a:rPr lang="en-US" sz="3399">
                <a:solidFill>
                  <a:srgbClr val="18213D"/>
                </a:solidFill>
                <a:latin typeface="Canva Sans"/>
              </a:rPr>
              <a:t>Con 5 de validación cruzada</a:t>
            </a:r>
          </a:p>
          <a:p>
            <a:pPr algn="ctr">
              <a:lnSpc>
                <a:spcPts val="4759"/>
              </a:lnSpc>
            </a:pPr>
          </a:p>
        </p:txBody>
      </p:sp>
      <p:sp>
        <p:nvSpPr>
          <p:cNvPr name="TextBox 5" id="5"/>
          <p:cNvSpPr txBox="true"/>
          <p:nvPr/>
        </p:nvSpPr>
        <p:spPr>
          <a:xfrm rot="0">
            <a:off x="9283092" y="3824108"/>
            <a:ext cx="8683675" cy="860765"/>
          </a:xfrm>
          <a:prstGeom prst="rect">
            <a:avLst/>
          </a:prstGeom>
        </p:spPr>
        <p:txBody>
          <a:bodyPr anchor="t" rtlCol="false" tIns="0" lIns="0" bIns="0" rIns="0">
            <a:spAutoFit/>
          </a:bodyPr>
          <a:lstStyle/>
          <a:p>
            <a:pPr algn="ctr">
              <a:lnSpc>
                <a:spcPts val="3481"/>
              </a:lnSpc>
            </a:pPr>
            <a:r>
              <a:rPr lang="en-US" sz="2486">
                <a:solidFill>
                  <a:srgbClr val="18213D"/>
                </a:solidFill>
                <a:latin typeface="Canva Sans"/>
              </a:rPr>
              <a:t>Fitting 5 folds for each of 81 candidates, totalling 405 fits</a:t>
            </a:r>
          </a:p>
          <a:p>
            <a:pPr algn="ctr">
              <a:lnSpc>
                <a:spcPts val="3481"/>
              </a:lnSpc>
            </a:pPr>
          </a:p>
        </p:txBody>
      </p:sp>
      <p:sp>
        <p:nvSpPr>
          <p:cNvPr name="TextBox 6" id="6"/>
          <p:cNvSpPr txBox="true"/>
          <p:nvPr/>
        </p:nvSpPr>
        <p:spPr>
          <a:xfrm rot="0">
            <a:off x="9185597" y="4829492"/>
            <a:ext cx="9102403" cy="3610610"/>
          </a:xfrm>
          <a:prstGeom prst="rect">
            <a:avLst/>
          </a:prstGeom>
        </p:spPr>
        <p:txBody>
          <a:bodyPr anchor="t" rtlCol="false" tIns="0" lIns="0" bIns="0" rIns="0">
            <a:spAutoFit/>
          </a:bodyPr>
          <a:lstStyle/>
          <a:p>
            <a:pPr algn="r">
              <a:lnSpc>
                <a:spcPts val="3640"/>
              </a:lnSpc>
            </a:pPr>
            <a:r>
              <a:rPr lang="en-US" sz="2600">
                <a:solidFill>
                  <a:srgbClr val="18213D"/>
                </a:solidFill>
                <a:latin typeface="Canva Sans"/>
              </a:rPr>
              <a:t>Donde para el mejor modelo nos soltó que se usara: </a:t>
            </a:r>
          </a:p>
          <a:p>
            <a:pPr algn="r">
              <a:lnSpc>
                <a:spcPts val="3360"/>
              </a:lnSpc>
            </a:pPr>
          </a:p>
          <a:p>
            <a:pPr algn="r">
              <a:lnSpc>
                <a:spcPts val="3640"/>
              </a:lnSpc>
            </a:pPr>
            <a:r>
              <a:rPr lang="en-US" sz="2600">
                <a:solidFill>
                  <a:srgbClr val="18213D"/>
                </a:solidFill>
                <a:latin typeface="Canva Sans"/>
              </a:rPr>
              <a:t>Mejores hiperparámetros encontrados: </a:t>
            </a:r>
          </a:p>
          <a:p>
            <a:pPr algn="r">
              <a:lnSpc>
                <a:spcPts val="3640"/>
              </a:lnSpc>
            </a:pPr>
            <a:r>
              <a:rPr lang="en-US" sz="2600">
                <a:solidFill>
                  <a:srgbClr val="18213D"/>
                </a:solidFill>
                <a:latin typeface="Canva Sans"/>
              </a:rPr>
              <a:t>'max_depth': None</a:t>
            </a:r>
          </a:p>
          <a:p>
            <a:pPr algn="r">
              <a:lnSpc>
                <a:spcPts val="3640"/>
              </a:lnSpc>
            </a:pPr>
            <a:r>
              <a:rPr lang="en-US" sz="2600">
                <a:solidFill>
                  <a:srgbClr val="18213D"/>
                </a:solidFill>
                <a:latin typeface="Canva Sans"/>
              </a:rPr>
              <a:t> 'min_samples_leaf': 1</a:t>
            </a:r>
          </a:p>
          <a:p>
            <a:pPr algn="r">
              <a:lnSpc>
                <a:spcPts val="3640"/>
              </a:lnSpc>
            </a:pPr>
            <a:r>
              <a:rPr lang="en-US" sz="2600">
                <a:solidFill>
                  <a:srgbClr val="18213D"/>
                </a:solidFill>
                <a:latin typeface="Canva Sans"/>
              </a:rPr>
              <a:t> 'min_samples_split': 10</a:t>
            </a:r>
          </a:p>
          <a:p>
            <a:pPr algn="r">
              <a:lnSpc>
                <a:spcPts val="3640"/>
              </a:lnSpc>
            </a:pPr>
            <a:r>
              <a:rPr lang="en-US" sz="2600">
                <a:solidFill>
                  <a:srgbClr val="18213D"/>
                </a:solidFill>
                <a:latin typeface="Canva Sans"/>
              </a:rPr>
              <a:t> 'n_estimators': 150}</a:t>
            </a:r>
          </a:p>
          <a:p>
            <a:pPr algn="r">
              <a:lnSpc>
                <a:spcPts val="3640"/>
              </a:lnSpc>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344237" y="757967"/>
            <a:ext cx="17693201" cy="1439542"/>
          </a:xfrm>
          <a:prstGeom prst="rect">
            <a:avLst/>
          </a:prstGeom>
        </p:spPr>
        <p:txBody>
          <a:bodyPr anchor="t" rtlCol="false" tIns="0" lIns="0" bIns="0" rIns="0">
            <a:spAutoFit/>
          </a:bodyPr>
          <a:lstStyle/>
          <a:p>
            <a:pPr algn="l">
              <a:lnSpc>
                <a:spcPts val="11570"/>
              </a:lnSpc>
            </a:pPr>
            <a:r>
              <a:rPr lang="en-US" sz="8900">
                <a:solidFill>
                  <a:srgbClr val="18213D"/>
                </a:solidFill>
                <a:latin typeface="Calistoga"/>
              </a:rPr>
              <a:t>Evaluación del “Mejor modelo”</a:t>
            </a:r>
          </a:p>
        </p:txBody>
      </p:sp>
      <p:sp>
        <p:nvSpPr>
          <p:cNvPr name="TextBox 3" id="3"/>
          <p:cNvSpPr txBox="true"/>
          <p:nvPr/>
        </p:nvSpPr>
        <p:spPr>
          <a:xfrm rot="0">
            <a:off x="4230917" y="3362723"/>
            <a:ext cx="9919841" cy="4780915"/>
          </a:xfrm>
          <a:prstGeom prst="rect">
            <a:avLst/>
          </a:prstGeom>
        </p:spPr>
        <p:txBody>
          <a:bodyPr anchor="t" rtlCol="false" tIns="0" lIns="0" bIns="0" rIns="0">
            <a:spAutoFit/>
          </a:bodyPr>
          <a:lstStyle/>
          <a:p>
            <a:pPr algn="ctr">
              <a:lnSpc>
                <a:spcPts val="4759"/>
              </a:lnSpc>
            </a:pPr>
            <a:r>
              <a:rPr lang="en-US" sz="3399">
                <a:solidFill>
                  <a:srgbClr val="18213D"/>
                </a:solidFill>
                <a:latin typeface="Canva Sans"/>
              </a:rPr>
              <a:t>Accuracy (mejor modelo): 0.8399837958274256</a:t>
            </a:r>
          </a:p>
          <a:p>
            <a:pPr algn="ctr">
              <a:lnSpc>
                <a:spcPts val="4759"/>
              </a:lnSpc>
            </a:pPr>
          </a:p>
          <a:p>
            <a:pPr algn="ctr">
              <a:lnSpc>
                <a:spcPts val="4759"/>
              </a:lnSpc>
            </a:pPr>
            <a:r>
              <a:rPr lang="en-US" sz="3399">
                <a:solidFill>
                  <a:srgbClr val="18213D"/>
                </a:solidFill>
                <a:latin typeface="Canva Sans"/>
              </a:rPr>
              <a:t>Precision (mejor modelo): 0.8347578235632799</a:t>
            </a:r>
          </a:p>
          <a:p>
            <a:pPr algn="ctr">
              <a:lnSpc>
                <a:spcPts val="4759"/>
              </a:lnSpc>
            </a:pPr>
          </a:p>
          <a:p>
            <a:pPr algn="ctr">
              <a:lnSpc>
                <a:spcPts val="4759"/>
              </a:lnSpc>
            </a:pPr>
            <a:r>
              <a:rPr lang="en-US" sz="3399">
                <a:solidFill>
                  <a:srgbClr val="18213D"/>
                </a:solidFill>
                <a:latin typeface="Canva Sans"/>
              </a:rPr>
              <a:t>Recall (mejor modelo): 0.8399837958274256 </a:t>
            </a:r>
          </a:p>
          <a:p>
            <a:pPr algn="ctr">
              <a:lnSpc>
                <a:spcPts val="4759"/>
              </a:lnSpc>
            </a:pPr>
          </a:p>
          <a:p>
            <a:pPr algn="ctr">
              <a:lnSpc>
                <a:spcPts val="4759"/>
              </a:lnSpc>
            </a:pPr>
            <a:r>
              <a:rPr lang="en-US" sz="3399">
                <a:solidFill>
                  <a:srgbClr val="18213D"/>
                </a:solidFill>
                <a:latin typeface="Canva Sans"/>
              </a:rPr>
              <a:t>F1 Score (mejor modelo): 0.8342299888741914</a:t>
            </a:r>
          </a:p>
          <a:p>
            <a:pPr algn="ctr">
              <a:lnSpc>
                <a:spcPts val="47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256449" y="1636208"/>
            <a:ext cx="14941439" cy="8471582"/>
          </a:xfrm>
          <a:custGeom>
            <a:avLst/>
            <a:gdLst/>
            <a:ahLst/>
            <a:cxnLst/>
            <a:rect r="r" b="b" t="t" l="l"/>
            <a:pathLst>
              <a:path h="8471582" w="14941439">
                <a:moveTo>
                  <a:pt x="0" y="0"/>
                </a:moveTo>
                <a:lnTo>
                  <a:pt x="14941440" y="0"/>
                </a:lnTo>
                <a:lnTo>
                  <a:pt x="14941440" y="8471581"/>
                </a:lnTo>
                <a:lnTo>
                  <a:pt x="0" y="8471581"/>
                </a:lnTo>
                <a:lnTo>
                  <a:pt x="0" y="0"/>
                </a:lnTo>
                <a:close/>
              </a:path>
            </a:pathLst>
          </a:custGeom>
          <a:blipFill>
            <a:blip r:embed="rId2"/>
            <a:stretch>
              <a:fillRect l="0" t="0" r="0" b="0"/>
            </a:stretch>
          </a:blipFill>
        </p:spPr>
      </p:sp>
      <p:sp>
        <p:nvSpPr>
          <p:cNvPr name="TextBox 3" id="3"/>
          <p:cNvSpPr txBox="true"/>
          <p:nvPr/>
        </p:nvSpPr>
        <p:spPr>
          <a:xfrm rot="0">
            <a:off x="542952" y="125545"/>
            <a:ext cx="16368434" cy="1510663"/>
          </a:xfrm>
          <a:prstGeom prst="rect">
            <a:avLst/>
          </a:prstGeom>
        </p:spPr>
        <p:txBody>
          <a:bodyPr anchor="t" rtlCol="false" tIns="0" lIns="0" bIns="0" rIns="0">
            <a:spAutoFit/>
          </a:bodyPr>
          <a:lstStyle/>
          <a:p>
            <a:pPr algn="l">
              <a:lnSpc>
                <a:spcPts val="12090"/>
              </a:lnSpc>
            </a:pPr>
            <a:r>
              <a:rPr lang="en-US" sz="9300">
                <a:solidFill>
                  <a:srgbClr val="18213D"/>
                </a:solidFill>
                <a:latin typeface="Calistoga"/>
              </a:rPr>
              <a:t>¿Sobreajuste?¿Infrajuste?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3572300" y="2001155"/>
            <a:ext cx="14460879" cy="8165064"/>
          </a:xfrm>
          <a:custGeom>
            <a:avLst/>
            <a:gdLst/>
            <a:ahLst/>
            <a:cxnLst/>
            <a:rect r="r" b="b" t="t" l="l"/>
            <a:pathLst>
              <a:path h="8165064" w="14460879">
                <a:moveTo>
                  <a:pt x="0" y="0"/>
                </a:moveTo>
                <a:lnTo>
                  <a:pt x="14460879" y="0"/>
                </a:lnTo>
                <a:lnTo>
                  <a:pt x="14460879" y="8165064"/>
                </a:lnTo>
                <a:lnTo>
                  <a:pt x="0" y="8165064"/>
                </a:lnTo>
                <a:lnTo>
                  <a:pt x="0" y="0"/>
                </a:lnTo>
                <a:close/>
              </a:path>
            </a:pathLst>
          </a:custGeom>
          <a:blipFill>
            <a:blip r:embed="rId2"/>
            <a:stretch>
              <a:fillRect l="0" t="0" r="0" b="0"/>
            </a:stretch>
          </a:blipFill>
        </p:spPr>
      </p:sp>
      <p:sp>
        <p:nvSpPr>
          <p:cNvPr name="TextBox 3" id="3"/>
          <p:cNvSpPr txBox="true"/>
          <p:nvPr/>
        </p:nvSpPr>
        <p:spPr>
          <a:xfrm rot="0">
            <a:off x="-1280608" y="55508"/>
            <a:ext cx="17890570" cy="1127748"/>
          </a:xfrm>
          <a:prstGeom prst="rect">
            <a:avLst/>
          </a:prstGeom>
        </p:spPr>
        <p:txBody>
          <a:bodyPr anchor="t" rtlCol="false" tIns="0" lIns="0" bIns="0" rIns="0">
            <a:spAutoFit/>
          </a:bodyPr>
          <a:lstStyle/>
          <a:p>
            <a:pPr algn="ctr">
              <a:lnSpc>
                <a:spcPts val="9240"/>
              </a:lnSpc>
            </a:pPr>
            <a:r>
              <a:rPr lang="en-US" sz="6600">
                <a:solidFill>
                  <a:srgbClr val="000000"/>
                </a:solidFill>
                <a:latin typeface="Canva Sans Bold"/>
              </a:rPr>
              <a:t>Solucionando el sobreajuste</a:t>
            </a:r>
          </a:p>
        </p:txBody>
      </p:sp>
      <p:sp>
        <p:nvSpPr>
          <p:cNvPr name="TextBox 4" id="4"/>
          <p:cNvSpPr txBox="true"/>
          <p:nvPr/>
        </p:nvSpPr>
        <p:spPr>
          <a:xfrm rot="0">
            <a:off x="2761847" y="1116581"/>
            <a:ext cx="82272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Revisión de características importantes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406364" y="1297215"/>
            <a:ext cx="15475273" cy="8989785"/>
          </a:xfrm>
          <a:custGeom>
            <a:avLst/>
            <a:gdLst/>
            <a:ahLst/>
            <a:cxnLst/>
            <a:rect r="r" b="b" t="t" l="l"/>
            <a:pathLst>
              <a:path h="8989785" w="15475273">
                <a:moveTo>
                  <a:pt x="0" y="0"/>
                </a:moveTo>
                <a:lnTo>
                  <a:pt x="15475272" y="0"/>
                </a:lnTo>
                <a:lnTo>
                  <a:pt x="15475272" y="8989785"/>
                </a:lnTo>
                <a:lnTo>
                  <a:pt x="0" y="8989785"/>
                </a:lnTo>
                <a:lnTo>
                  <a:pt x="0" y="0"/>
                </a:lnTo>
                <a:close/>
              </a:path>
            </a:pathLst>
          </a:custGeom>
          <a:blipFill>
            <a:blip r:embed="rId2"/>
            <a:stretch>
              <a:fillRect l="0" t="0" r="0" b="0"/>
            </a:stretch>
          </a:blipFill>
        </p:spPr>
      </p:sp>
      <p:sp>
        <p:nvSpPr>
          <p:cNvPr name="TextBox 3" id="3"/>
          <p:cNvSpPr txBox="true"/>
          <p:nvPr/>
        </p:nvSpPr>
        <p:spPr>
          <a:xfrm rot="0">
            <a:off x="530591" y="-142875"/>
            <a:ext cx="12055717" cy="1206436"/>
          </a:xfrm>
          <a:prstGeom prst="rect">
            <a:avLst/>
          </a:prstGeom>
        </p:spPr>
        <p:txBody>
          <a:bodyPr anchor="t" rtlCol="false" tIns="0" lIns="0" bIns="0" rIns="0">
            <a:spAutoFit/>
          </a:bodyPr>
          <a:lstStyle/>
          <a:p>
            <a:pPr algn="ctr">
              <a:lnSpc>
                <a:spcPts val="9819"/>
              </a:lnSpc>
            </a:pPr>
            <a:r>
              <a:rPr lang="en-US" sz="7013">
                <a:solidFill>
                  <a:srgbClr val="000000"/>
                </a:solidFill>
                <a:latin typeface="Canva Sans Bold"/>
              </a:rPr>
              <a:t>Nueva curva de aprendizaje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0023314" y="4241655"/>
            <a:ext cx="8264686" cy="5509791"/>
          </a:xfrm>
          <a:custGeom>
            <a:avLst/>
            <a:gdLst/>
            <a:ahLst/>
            <a:cxnLst/>
            <a:rect r="r" b="b" t="t" l="l"/>
            <a:pathLst>
              <a:path h="5509791" w="8264686">
                <a:moveTo>
                  <a:pt x="0" y="0"/>
                </a:moveTo>
                <a:lnTo>
                  <a:pt x="8264686" y="0"/>
                </a:lnTo>
                <a:lnTo>
                  <a:pt x="8264686" y="5509791"/>
                </a:lnTo>
                <a:lnTo>
                  <a:pt x="0" y="5509791"/>
                </a:lnTo>
                <a:lnTo>
                  <a:pt x="0" y="0"/>
                </a:lnTo>
                <a:close/>
              </a:path>
            </a:pathLst>
          </a:custGeom>
          <a:blipFill>
            <a:blip r:embed="rId2"/>
            <a:stretch>
              <a:fillRect l="0" t="0" r="0" b="0"/>
            </a:stretch>
          </a:blipFill>
        </p:spPr>
      </p:sp>
      <p:sp>
        <p:nvSpPr>
          <p:cNvPr name="TextBox 3" id="3"/>
          <p:cNvSpPr txBox="true"/>
          <p:nvPr/>
        </p:nvSpPr>
        <p:spPr>
          <a:xfrm rot="0">
            <a:off x="0" y="343246"/>
            <a:ext cx="18288000" cy="1228034"/>
          </a:xfrm>
          <a:prstGeom prst="rect">
            <a:avLst/>
          </a:prstGeom>
        </p:spPr>
        <p:txBody>
          <a:bodyPr anchor="t" rtlCol="false" tIns="0" lIns="0" bIns="0" rIns="0">
            <a:spAutoFit/>
          </a:bodyPr>
          <a:lstStyle/>
          <a:p>
            <a:pPr algn="ctr">
              <a:lnSpc>
                <a:spcPts val="10018"/>
              </a:lnSpc>
            </a:pPr>
            <a:r>
              <a:rPr lang="en-US" sz="7156">
                <a:solidFill>
                  <a:srgbClr val="000000"/>
                </a:solidFill>
                <a:latin typeface="Canva Sans Bold"/>
              </a:rPr>
              <a:t>¿Qué son los discursos de odio?</a:t>
            </a:r>
          </a:p>
        </p:txBody>
      </p:sp>
      <p:sp>
        <p:nvSpPr>
          <p:cNvPr name="TextBox 4" id="4"/>
          <p:cNvSpPr txBox="true"/>
          <p:nvPr/>
        </p:nvSpPr>
        <p:spPr>
          <a:xfrm rot="0">
            <a:off x="223148" y="2449425"/>
            <a:ext cx="9518295" cy="2888070"/>
          </a:xfrm>
          <a:prstGeom prst="rect">
            <a:avLst/>
          </a:prstGeom>
        </p:spPr>
        <p:txBody>
          <a:bodyPr anchor="t" rtlCol="false" tIns="0" lIns="0" bIns="0" rIns="0">
            <a:spAutoFit/>
          </a:bodyPr>
          <a:lstStyle/>
          <a:p>
            <a:pPr algn="just">
              <a:lnSpc>
                <a:spcPts val="4615"/>
              </a:lnSpc>
            </a:pPr>
            <a:r>
              <a:rPr lang="en-US" sz="3296">
                <a:solidFill>
                  <a:srgbClr val="000000"/>
                </a:solidFill>
                <a:latin typeface="Canva Sans Bold"/>
              </a:rPr>
              <a:t>Es un discurso ofensivo dirigido a un grupo o individuo y que se basa en características inherentes (como son la raza, la religión o el género) y que puede poner en peligro la paz social.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3346075" y="632429"/>
            <a:ext cx="14941925" cy="9654571"/>
          </a:xfrm>
          <a:custGeom>
            <a:avLst/>
            <a:gdLst/>
            <a:ahLst/>
            <a:cxnLst/>
            <a:rect r="r" b="b" t="t" l="l"/>
            <a:pathLst>
              <a:path h="9654571" w="14941925">
                <a:moveTo>
                  <a:pt x="0" y="0"/>
                </a:moveTo>
                <a:lnTo>
                  <a:pt x="14941925" y="0"/>
                </a:lnTo>
                <a:lnTo>
                  <a:pt x="14941925" y="9654571"/>
                </a:lnTo>
                <a:lnTo>
                  <a:pt x="0" y="9654571"/>
                </a:lnTo>
                <a:lnTo>
                  <a:pt x="0" y="0"/>
                </a:lnTo>
                <a:close/>
              </a:path>
            </a:pathLst>
          </a:custGeom>
          <a:blipFill>
            <a:blip r:embed="rId2"/>
            <a:stretch>
              <a:fillRect l="0" t="0" r="0" b="0"/>
            </a:stretch>
          </a:blipFill>
        </p:spPr>
      </p:sp>
      <p:sp>
        <p:nvSpPr>
          <p:cNvPr name="TextBox 3" id="3"/>
          <p:cNvSpPr txBox="true"/>
          <p:nvPr/>
        </p:nvSpPr>
        <p:spPr>
          <a:xfrm rot="0">
            <a:off x="0" y="-85725"/>
            <a:ext cx="5856822" cy="774686"/>
          </a:xfrm>
          <a:prstGeom prst="rect">
            <a:avLst/>
          </a:prstGeom>
        </p:spPr>
        <p:txBody>
          <a:bodyPr anchor="t" rtlCol="false" tIns="0" lIns="0" bIns="0" rIns="0">
            <a:spAutoFit/>
          </a:bodyPr>
          <a:lstStyle/>
          <a:p>
            <a:pPr algn="ctr">
              <a:lnSpc>
                <a:spcPts val="6360"/>
              </a:lnSpc>
            </a:pPr>
            <a:r>
              <a:rPr lang="en-US" sz="4543">
                <a:solidFill>
                  <a:srgbClr val="000000"/>
                </a:solidFill>
                <a:latin typeface="Canva Sans Bold"/>
              </a:rPr>
              <a:t>Matriz de confusión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1234946" y="432677"/>
            <a:ext cx="641226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Conclusión</a:t>
            </a:r>
          </a:p>
        </p:txBody>
      </p:sp>
      <p:sp>
        <p:nvSpPr>
          <p:cNvPr name="TextBox 3" id="3"/>
          <p:cNvSpPr txBox="true"/>
          <p:nvPr/>
        </p:nvSpPr>
        <p:spPr>
          <a:xfrm rot="0">
            <a:off x="1632376" y="2374136"/>
            <a:ext cx="16370095" cy="41808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El modelo resultó bien, puede agrupar correctamente la mayor cantidad de los datos, especialmente para la parte de no odio se tiene una buena clasificación, que es algo importante, para no dar penalizaciones a personas que no lo merezcan</a:t>
            </a:r>
          </a:p>
          <a:p>
            <a:pPr algn="just">
              <a:lnSpc>
                <a:spcPts val="4759"/>
              </a:lnSpc>
            </a:pPr>
          </a:p>
          <a:p>
            <a:pPr algn="just">
              <a:lnSpc>
                <a:spcPts val="4759"/>
              </a:lnSpc>
            </a:pPr>
            <a:r>
              <a:rPr lang="en-US" sz="3399">
                <a:solidFill>
                  <a:srgbClr val="000000"/>
                </a:solidFill>
                <a:latin typeface="Canva Sans"/>
              </a:rPr>
              <a:t>El modelo podría adecuarse mejor y tener mejores resultados si ampliamos la cantidad de datos para Sexismo y Origen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0363644" y="4113384"/>
            <a:ext cx="4901702" cy="5144916"/>
          </a:xfrm>
          <a:custGeom>
            <a:avLst/>
            <a:gdLst/>
            <a:ahLst/>
            <a:cxnLst/>
            <a:rect r="r" b="b" t="t" l="l"/>
            <a:pathLst>
              <a:path h="5144916" w="4901702">
                <a:moveTo>
                  <a:pt x="0" y="0"/>
                </a:moveTo>
                <a:lnTo>
                  <a:pt x="4901702" y="0"/>
                </a:lnTo>
                <a:lnTo>
                  <a:pt x="4901702" y="5144916"/>
                </a:lnTo>
                <a:lnTo>
                  <a:pt x="0" y="5144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80716" y="787121"/>
            <a:ext cx="4017541" cy="4114800"/>
          </a:xfrm>
          <a:custGeom>
            <a:avLst/>
            <a:gdLst/>
            <a:ahLst/>
            <a:cxnLst/>
            <a:rect r="r" b="b" t="t" l="l"/>
            <a:pathLst>
              <a:path h="4114800" w="4017541">
                <a:moveTo>
                  <a:pt x="0" y="0"/>
                </a:moveTo>
                <a:lnTo>
                  <a:pt x="4017542" y="0"/>
                </a:lnTo>
                <a:lnTo>
                  <a:pt x="401754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0344" y="947858"/>
            <a:ext cx="568044" cy="578047"/>
          </a:xfrm>
          <a:custGeom>
            <a:avLst/>
            <a:gdLst/>
            <a:ahLst/>
            <a:cxnLst/>
            <a:rect r="r" b="b" t="t" l="l"/>
            <a:pathLst>
              <a:path h="578047" w="568044">
                <a:moveTo>
                  <a:pt x="0" y="0"/>
                </a:moveTo>
                <a:lnTo>
                  <a:pt x="568043" y="0"/>
                </a:lnTo>
                <a:lnTo>
                  <a:pt x="568043" y="578047"/>
                </a:lnTo>
                <a:lnTo>
                  <a:pt x="0" y="578047"/>
                </a:lnTo>
                <a:lnTo>
                  <a:pt x="0" y="0"/>
                </a:lnTo>
                <a:close/>
              </a:path>
            </a:pathLst>
          </a:custGeom>
          <a:blipFill>
            <a:blip r:embed="rId6"/>
            <a:stretch>
              <a:fillRect l="0" t="-10301" r="0" b="-10301"/>
            </a:stretch>
          </a:blipFill>
        </p:spPr>
      </p:sp>
      <p:sp>
        <p:nvSpPr>
          <p:cNvPr name="TextBox 5" id="5"/>
          <p:cNvSpPr txBox="true"/>
          <p:nvPr/>
        </p:nvSpPr>
        <p:spPr>
          <a:xfrm rot="0">
            <a:off x="1028700" y="2480164"/>
            <a:ext cx="10296583" cy="1570990"/>
          </a:xfrm>
          <a:prstGeom prst="rect">
            <a:avLst/>
          </a:prstGeom>
        </p:spPr>
        <p:txBody>
          <a:bodyPr anchor="t" rtlCol="false" tIns="0" lIns="0" bIns="0" rIns="0">
            <a:spAutoFit/>
          </a:bodyPr>
          <a:lstStyle/>
          <a:p>
            <a:pPr algn="l">
              <a:lnSpc>
                <a:spcPts val="12740"/>
              </a:lnSpc>
            </a:pPr>
            <a:r>
              <a:rPr lang="en-US" sz="9800">
                <a:solidFill>
                  <a:srgbClr val="18213D"/>
                </a:solidFill>
                <a:latin typeface="Calistoga"/>
              </a:rPr>
              <a:t>Gracias</a:t>
            </a:r>
          </a:p>
        </p:txBody>
      </p:sp>
      <p:sp>
        <p:nvSpPr>
          <p:cNvPr name="TextBox 6" id="6"/>
          <p:cNvSpPr txBox="true"/>
          <p:nvPr/>
        </p:nvSpPr>
        <p:spPr>
          <a:xfrm rot="0">
            <a:off x="2157667" y="4335981"/>
            <a:ext cx="6604508" cy="2657475"/>
          </a:xfrm>
          <a:prstGeom prst="rect">
            <a:avLst/>
          </a:prstGeom>
        </p:spPr>
        <p:txBody>
          <a:bodyPr anchor="t" rtlCol="false" tIns="0" lIns="0" bIns="0" rIns="0">
            <a:spAutoFit/>
          </a:bodyPr>
          <a:lstStyle/>
          <a:p>
            <a:pPr algn="l">
              <a:lnSpc>
                <a:spcPts val="4200"/>
              </a:lnSpc>
            </a:pPr>
            <a:r>
              <a:rPr lang="en-US" sz="3000">
                <a:solidFill>
                  <a:srgbClr val="18213D"/>
                </a:solidFill>
                <a:latin typeface="Proxima Nova"/>
              </a:rPr>
              <a:t>Ana Cristina Cuevas García</a:t>
            </a:r>
          </a:p>
          <a:p>
            <a:pPr algn="l">
              <a:lnSpc>
                <a:spcPts val="4200"/>
              </a:lnSpc>
            </a:pPr>
            <a:r>
              <a:rPr lang="en-US" sz="3000">
                <a:solidFill>
                  <a:srgbClr val="18213D"/>
                </a:solidFill>
                <a:latin typeface="Proxima Nova"/>
              </a:rPr>
              <a:t>Derek Saúl Morán Pérez</a:t>
            </a:r>
          </a:p>
          <a:p>
            <a:pPr algn="l">
              <a:lnSpc>
                <a:spcPts val="4200"/>
              </a:lnSpc>
            </a:pPr>
            <a:r>
              <a:rPr lang="en-US" sz="3000">
                <a:solidFill>
                  <a:srgbClr val="18213D"/>
                </a:solidFill>
                <a:latin typeface="Proxima Nova"/>
              </a:rPr>
              <a:t>Emiliano Vicaña García</a:t>
            </a:r>
          </a:p>
          <a:p>
            <a:pPr algn="l">
              <a:lnSpc>
                <a:spcPts val="4200"/>
              </a:lnSpc>
            </a:pPr>
          </a:p>
          <a:p>
            <a:pPr algn="l">
              <a:lnSpc>
                <a:spcPts val="4200"/>
              </a:lnSpc>
            </a:pPr>
            <a:r>
              <a:rPr lang="en-US" sz="3000">
                <a:solidFill>
                  <a:srgbClr val="18213D"/>
                </a:solidFill>
                <a:latin typeface="Proxima Nova"/>
              </a:rPr>
              <a:t>Inteligencia Artificial 7164</a:t>
            </a:r>
          </a:p>
        </p:txBody>
      </p:sp>
      <p:sp>
        <p:nvSpPr>
          <p:cNvPr name="TextBox 7" id="7"/>
          <p:cNvSpPr txBox="true"/>
          <p:nvPr/>
        </p:nvSpPr>
        <p:spPr>
          <a:xfrm rot="0">
            <a:off x="1687830" y="962025"/>
            <a:ext cx="3285504" cy="563880"/>
          </a:xfrm>
          <a:prstGeom prst="rect">
            <a:avLst/>
          </a:prstGeom>
        </p:spPr>
        <p:txBody>
          <a:bodyPr anchor="t" rtlCol="false" tIns="0" lIns="0" bIns="0" rIns="0">
            <a:spAutoFit/>
          </a:bodyPr>
          <a:lstStyle/>
          <a:p>
            <a:pPr algn="l">
              <a:lnSpc>
                <a:spcPts val="4620"/>
              </a:lnSpc>
              <a:spcBef>
                <a:spcPct val="0"/>
              </a:spcBef>
            </a:pPr>
            <a:r>
              <a:rPr lang="en-US" sz="3300">
                <a:solidFill>
                  <a:srgbClr val="18213D"/>
                </a:solidFill>
                <a:latin typeface="Proxima Nova Bold"/>
              </a:rPr>
              <a:t>Séú Séú Pu+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5177980" y="4673443"/>
            <a:ext cx="7932039" cy="5345780"/>
          </a:xfrm>
          <a:custGeom>
            <a:avLst/>
            <a:gdLst/>
            <a:ahLst/>
            <a:cxnLst/>
            <a:rect r="r" b="b" t="t" l="l"/>
            <a:pathLst>
              <a:path h="5345780" w="7932039">
                <a:moveTo>
                  <a:pt x="0" y="0"/>
                </a:moveTo>
                <a:lnTo>
                  <a:pt x="7932040" y="0"/>
                </a:lnTo>
                <a:lnTo>
                  <a:pt x="7932040" y="5345780"/>
                </a:lnTo>
                <a:lnTo>
                  <a:pt x="0" y="5345780"/>
                </a:lnTo>
                <a:lnTo>
                  <a:pt x="0" y="0"/>
                </a:lnTo>
                <a:close/>
              </a:path>
            </a:pathLst>
          </a:custGeom>
          <a:blipFill>
            <a:blip r:embed="rId2"/>
            <a:stretch>
              <a:fillRect l="-4548" t="0" r="0" b="0"/>
            </a:stretch>
          </a:blipFill>
        </p:spPr>
      </p:sp>
      <p:grpSp>
        <p:nvGrpSpPr>
          <p:cNvPr name="Group 3" id="3"/>
          <p:cNvGrpSpPr/>
          <p:nvPr/>
        </p:nvGrpSpPr>
        <p:grpSpPr>
          <a:xfrm rot="0">
            <a:off x="5486005" y="9315747"/>
            <a:ext cx="1060182" cy="201275"/>
            <a:chOff x="0" y="0"/>
            <a:chExt cx="279225" cy="53011"/>
          </a:xfrm>
        </p:grpSpPr>
        <p:sp>
          <p:nvSpPr>
            <p:cNvPr name="Freeform 4" id="4"/>
            <p:cNvSpPr/>
            <p:nvPr/>
          </p:nvSpPr>
          <p:spPr>
            <a:xfrm flipH="false" flipV="false" rot="0">
              <a:off x="0" y="0"/>
              <a:ext cx="279225" cy="53011"/>
            </a:xfrm>
            <a:custGeom>
              <a:avLst/>
              <a:gdLst/>
              <a:ahLst/>
              <a:cxnLst/>
              <a:rect r="r" b="b" t="t" l="l"/>
              <a:pathLst>
                <a:path h="53011" w="279225">
                  <a:moveTo>
                    <a:pt x="0" y="0"/>
                  </a:moveTo>
                  <a:lnTo>
                    <a:pt x="279225" y="0"/>
                  </a:lnTo>
                  <a:lnTo>
                    <a:pt x="279225" y="53011"/>
                  </a:lnTo>
                  <a:lnTo>
                    <a:pt x="0" y="53011"/>
                  </a:lnTo>
                  <a:close/>
                </a:path>
              </a:pathLst>
            </a:custGeom>
            <a:solidFill>
              <a:srgbClr val="F5EFE5"/>
            </a:solidFill>
          </p:spPr>
        </p:sp>
        <p:sp>
          <p:nvSpPr>
            <p:cNvPr name="TextBox 5" id="5"/>
            <p:cNvSpPr txBox="true"/>
            <p:nvPr/>
          </p:nvSpPr>
          <p:spPr>
            <a:xfrm>
              <a:off x="0" y="-38100"/>
              <a:ext cx="279225" cy="91111"/>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178518" y="264265"/>
            <a:ext cx="11102844" cy="1950124"/>
          </a:xfrm>
          <a:prstGeom prst="rect">
            <a:avLst/>
          </a:prstGeom>
        </p:spPr>
        <p:txBody>
          <a:bodyPr anchor="t" rtlCol="false" tIns="0" lIns="0" bIns="0" rIns="0">
            <a:spAutoFit/>
          </a:bodyPr>
          <a:lstStyle/>
          <a:p>
            <a:pPr algn="ctr">
              <a:lnSpc>
                <a:spcPts val="7819"/>
              </a:lnSpc>
            </a:pPr>
            <a:r>
              <a:rPr lang="en-US" sz="5585">
                <a:solidFill>
                  <a:srgbClr val="000000"/>
                </a:solidFill>
                <a:latin typeface="Canva Sans Bold"/>
              </a:rPr>
              <a:t>Planteamiento y propósito del proyecto</a:t>
            </a:r>
          </a:p>
        </p:txBody>
      </p:sp>
      <p:sp>
        <p:nvSpPr>
          <p:cNvPr name="TextBox 7" id="7"/>
          <p:cNvSpPr txBox="true"/>
          <p:nvPr/>
        </p:nvSpPr>
        <p:spPr>
          <a:xfrm rot="0">
            <a:off x="178518" y="2893627"/>
            <a:ext cx="16776529" cy="1552917"/>
          </a:xfrm>
          <a:prstGeom prst="rect">
            <a:avLst/>
          </a:prstGeom>
        </p:spPr>
        <p:txBody>
          <a:bodyPr anchor="t" rtlCol="false" tIns="0" lIns="0" bIns="0" rIns="0">
            <a:spAutoFit/>
          </a:bodyPr>
          <a:lstStyle/>
          <a:p>
            <a:pPr algn="just">
              <a:lnSpc>
                <a:spcPts val="4181"/>
              </a:lnSpc>
            </a:pPr>
            <a:r>
              <a:rPr lang="en-US" sz="2986">
                <a:solidFill>
                  <a:srgbClr val="000000"/>
                </a:solidFill>
                <a:latin typeface="Canva Sans"/>
              </a:rPr>
              <a:t>Debido a la cantidad de mensajes que se escriben diariamente en las redes sociales, crearemos un modelo de clasificación para poder identificar los mensajes de odio y los mensajes que no lo son, para poner penalizaciones a las personas que hacen estas acciones</a:t>
            </a:r>
          </a:p>
        </p:txBody>
      </p:sp>
      <p:sp>
        <p:nvSpPr>
          <p:cNvPr name="TextBox 8" id="8"/>
          <p:cNvSpPr txBox="true"/>
          <p:nvPr/>
        </p:nvSpPr>
        <p:spPr>
          <a:xfrm rot="0">
            <a:off x="5553064" y="9403302"/>
            <a:ext cx="236021" cy="113124"/>
          </a:xfrm>
          <a:prstGeom prst="rect">
            <a:avLst/>
          </a:prstGeom>
        </p:spPr>
        <p:txBody>
          <a:bodyPr anchor="t" rtlCol="false" tIns="0" lIns="0" bIns="0" rIns="0">
            <a:spAutoFit/>
          </a:bodyPr>
          <a:lstStyle/>
          <a:p>
            <a:pPr algn="ctr">
              <a:lnSpc>
                <a:spcPts val="957"/>
              </a:lnSpc>
            </a:pPr>
            <a:r>
              <a:rPr lang="en-US" sz="683">
                <a:solidFill>
                  <a:srgbClr val="000000"/>
                </a:solidFill>
                <a:latin typeface="Canva Sans"/>
              </a:rPr>
              <a:t>Hate</a:t>
            </a:r>
          </a:p>
        </p:txBody>
      </p:sp>
      <p:grpSp>
        <p:nvGrpSpPr>
          <p:cNvPr name="Group 9" id="9"/>
          <p:cNvGrpSpPr/>
          <p:nvPr/>
        </p:nvGrpSpPr>
        <p:grpSpPr>
          <a:xfrm rot="0">
            <a:off x="10548599" y="7220007"/>
            <a:ext cx="322523" cy="126326"/>
            <a:chOff x="0" y="0"/>
            <a:chExt cx="84944" cy="33271"/>
          </a:xfrm>
        </p:grpSpPr>
        <p:sp>
          <p:nvSpPr>
            <p:cNvPr name="Freeform 10" id="10"/>
            <p:cNvSpPr/>
            <p:nvPr/>
          </p:nvSpPr>
          <p:spPr>
            <a:xfrm flipH="false" flipV="false" rot="0">
              <a:off x="0" y="0"/>
              <a:ext cx="84944" cy="33271"/>
            </a:xfrm>
            <a:custGeom>
              <a:avLst/>
              <a:gdLst/>
              <a:ahLst/>
              <a:cxnLst/>
              <a:rect r="r" b="b" t="t" l="l"/>
              <a:pathLst>
                <a:path h="33271" w="84944">
                  <a:moveTo>
                    <a:pt x="0" y="0"/>
                  </a:moveTo>
                  <a:lnTo>
                    <a:pt x="84944" y="0"/>
                  </a:lnTo>
                  <a:lnTo>
                    <a:pt x="84944" y="33271"/>
                  </a:lnTo>
                  <a:lnTo>
                    <a:pt x="0" y="33271"/>
                  </a:lnTo>
                  <a:close/>
                </a:path>
              </a:pathLst>
            </a:custGeom>
            <a:solidFill>
              <a:srgbClr val="F5EFE5"/>
            </a:solidFill>
          </p:spPr>
        </p:sp>
        <p:sp>
          <p:nvSpPr>
            <p:cNvPr name="TextBox 11" id="11"/>
            <p:cNvSpPr txBox="true"/>
            <p:nvPr/>
          </p:nvSpPr>
          <p:spPr>
            <a:xfrm>
              <a:off x="0" y="-38100"/>
              <a:ext cx="84944" cy="71371"/>
            </a:xfrm>
            <a:prstGeom prst="rect">
              <a:avLst/>
            </a:prstGeom>
          </p:spPr>
          <p:txBody>
            <a:bodyPr anchor="ctr" rtlCol="false" tIns="50800" lIns="50800" bIns="50800" rIns="50800"/>
            <a:lstStyle/>
            <a:p>
              <a:pPr algn="ctr">
                <a:lnSpc>
                  <a:spcPts val="3080"/>
                </a:lnSpc>
              </a:pPr>
            </a:p>
          </p:txBody>
        </p:sp>
      </p:grpSp>
      <p:grpSp>
        <p:nvGrpSpPr>
          <p:cNvPr name="Group 12" id="12"/>
          <p:cNvGrpSpPr/>
          <p:nvPr/>
        </p:nvGrpSpPr>
        <p:grpSpPr>
          <a:xfrm rot="0">
            <a:off x="10582129" y="8585592"/>
            <a:ext cx="322523" cy="126326"/>
            <a:chOff x="0" y="0"/>
            <a:chExt cx="84944" cy="33271"/>
          </a:xfrm>
        </p:grpSpPr>
        <p:sp>
          <p:nvSpPr>
            <p:cNvPr name="Freeform 13" id="13"/>
            <p:cNvSpPr/>
            <p:nvPr/>
          </p:nvSpPr>
          <p:spPr>
            <a:xfrm flipH="false" flipV="false" rot="0">
              <a:off x="0" y="0"/>
              <a:ext cx="84944" cy="33271"/>
            </a:xfrm>
            <a:custGeom>
              <a:avLst/>
              <a:gdLst/>
              <a:ahLst/>
              <a:cxnLst/>
              <a:rect r="r" b="b" t="t" l="l"/>
              <a:pathLst>
                <a:path h="33271" w="84944">
                  <a:moveTo>
                    <a:pt x="0" y="0"/>
                  </a:moveTo>
                  <a:lnTo>
                    <a:pt x="84944" y="0"/>
                  </a:lnTo>
                  <a:lnTo>
                    <a:pt x="84944" y="33271"/>
                  </a:lnTo>
                  <a:lnTo>
                    <a:pt x="0" y="33271"/>
                  </a:lnTo>
                  <a:close/>
                </a:path>
              </a:pathLst>
            </a:custGeom>
            <a:solidFill>
              <a:srgbClr val="F5EFE5"/>
            </a:solidFill>
          </p:spPr>
        </p:sp>
        <p:sp>
          <p:nvSpPr>
            <p:cNvPr name="TextBox 14" id="14"/>
            <p:cNvSpPr txBox="true"/>
            <p:nvPr/>
          </p:nvSpPr>
          <p:spPr>
            <a:xfrm>
              <a:off x="0" y="-38100"/>
              <a:ext cx="84944" cy="71371"/>
            </a:xfrm>
            <a:prstGeom prst="rect">
              <a:avLst/>
            </a:prstGeom>
          </p:spPr>
          <p:txBody>
            <a:bodyPr anchor="ctr" rtlCol="false" tIns="50800" lIns="50800" bIns="50800" rIns="50800"/>
            <a:lstStyle/>
            <a:p>
              <a:pPr algn="ctr">
                <a:lnSpc>
                  <a:spcPts val="3080"/>
                </a:lnSpc>
              </a:pPr>
            </a:p>
          </p:txBody>
        </p:sp>
      </p:grpSp>
      <p:sp>
        <p:nvSpPr>
          <p:cNvPr name="TextBox 15" id="15"/>
          <p:cNvSpPr txBox="true"/>
          <p:nvPr/>
        </p:nvSpPr>
        <p:spPr>
          <a:xfrm rot="0">
            <a:off x="6123603" y="9397335"/>
            <a:ext cx="394971" cy="119092"/>
          </a:xfrm>
          <a:prstGeom prst="rect">
            <a:avLst/>
          </a:prstGeom>
        </p:spPr>
        <p:txBody>
          <a:bodyPr anchor="t" rtlCol="false" tIns="0" lIns="0" bIns="0" rIns="0">
            <a:spAutoFit/>
          </a:bodyPr>
          <a:lstStyle/>
          <a:p>
            <a:pPr algn="ctr">
              <a:lnSpc>
                <a:spcPts val="924"/>
              </a:lnSpc>
            </a:pPr>
            <a:r>
              <a:rPr lang="en-US" sz="660">
                <a:solidFill>
                  <a:srgbClr val="000000"/>
                </a:solidFill>
                <a:latin typeface="Canva Sans"/>
              </a:rPr>
              <a:t>No Hate</a:t>
            </a:r>
          </a:p>
        </p:txBody>
      </p:sp>
      <p:sp>
        <p:nvSpPr>
          <p:cNvPr name="TextBox 16" id="16"/>
          <p:cNvSpPr txBox="true"/>
          <p:nvPr/>
        </p:nvSpPr>
        <p:spPr>
          <a:xfrm rot="0">
            <a:off x="10591851" y="7233208"/>
            <a:ext cx="236021" cy="113124"/>
          </a:xfrm>
          <a:prstGeom prst="rect">
            <a:avLst/>
          </a:prstGeom>
        </p:spPr>
        <p:txBody>
          <a:bodyPr anchor="t" rtlCol="false" tIns="0" lIns="0" bIns="0" rIns="0">
            <a:spAutoFit/>
          </a:bodyPr>
          <a:lstStyle/>
          <a:p>
            <a:pPr algn="ctr">
              <a:lnSpc>
                <a:spcPts val="957"/>
              </a:lnSpc>
            </a:pPr>
            <a:r>
              <a:rPr lang="en-US" sz="683">
                <a:solidFill>
                  <a:srgbClr val="000000"/>
                </a:solidFill>
                <a:latin typeface="Canva Sans"/>
              </a:rPr>
              <a:t>Hate</a:t>
            </a:r>
          </a:p>
        </p:txBody>
      </p:sp>
      <p:sp>
        <p:nvSpPr>
          <p:cNvPr name="TextBox 17" id="17"/>
          <p:cNvSpPr txBox="true"/>
          <p:nvPr/>
        </p:nvSpPr>
        <p:spPr>
          <a:xfrm rot="0">
            <a:off x="10591851" y="8598794"/>
            <a:ext cx="362252" cy="113124"/>
          </a:xfrm>
          <a:prstGeom prst="rect">
            <a:avLst/>
          </a:prstGeom>
        </p:spPr>
        <p:txBody>
          <a:bodyPr anchor="t" rtlCol="false" tIns="0" lIns="0" bIns="0" rIns="0">
            <a:spAutoFit/>
          </a:bodyPr>
          <a:lstStyle/>
          <a:p>
            <a:pPr algn="ctr">
              <a:lnSpc>
                <a:spcPts val="957"/>
              </a:lnSpc>
            </a:pPr>
            <a:r>
              <a:rPr lang="en-US" sz="683">
                <a:solidFill>
                  <a:srgbClr val="000000"/>
                </a:solidFill>
                <a:latin typeface="Canva Sans"/>
              </a:rPr>
              <a:t>No Hate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0680029" y="5449314"/>
            <a:ext cx="7607971" cy="4279484"/>
          </a:xfrm>
          <a:custGeom>
            <a:avLst/>
            <a:gdLst/>
            <a:ahLst/>
            <a:cxnLst/>
            <a:rect r="r" b="b" t="t" l="l"/>
            <a:pathLst>
              <a:path h="4279484" w="7607971">
                <a:moveTo>
                  <a:pt x="0" y="0"/>
                </a:moveTo>
                <a:lnTo>
                  <a:pt x="7607971" y="0"/>
                </a:lnTo>
                <a:lnTo>
                  <a:pt x="7607971" y="4279484"/>
                </a:lnTo>
                <a:lnTo>
                  <a:pt x="0" y="4279484"/>
                </a:lnTo>
                <a:lnTo>
                  <a:pt x="0" y="0"/>
                </a:lnTo>
                <a:close/>
              </a:path>
            </a:pathLst>
          </a:custGeom>
          <a:blipFill>
            <a:blip r:embed="rId2"/>
            <a:stretch>
              <a:fillRect l="0" t="0" r="0" b="0"/>
            </a:stretch>
          </a:blipFill>
        </p:spPr>
      </p:sp>
      <p:sp>
        <p:nvSpPr>
          <p:cNvPr name="TextBox 3" id="3"/>
          <p:cNvSpPr txBox="true"/>
          <p:nvPr/>
        </p:nvSpPr>
        <p:spPr>
          <a:xfrm rot="0">
            <a:off x="0" y="1585994"/>
            <a:ext cx="16939490" cy="5254751"/>
          </a:xfrm>
          <a:prstGeom prst="rect">
            <a:avLst/>
          </a:prstGeom>
        </p:spPr>
        <p:txBody>
          <a:bodyPr anchor="t" rtlCol="false" tIns="0" lIns="0" bIns="0" rIns="0">
            <a:spAutoFit/>
          </a:bodyPr>
          <a:lstStyle/>
          <a:p>
            <a:pPr algn="l">
              <a:lnSpc>
                <a:spcPts val="4704"/>
              </a:lnSpc>
            </a:pPr>
            <a:r>
              <a:rPr lang="en-US" sz="2400">
                <a:solidFill>
                  <a:srgbClr val="18213D"/>
                </a:solidFill>
                <a:latin typeface="Proxima Nova Bold"/>
              </a:rPr>
              <a:t>Para obtener los datos tuvimos que revisar varias bases de datos sobre mensajes de odio en diversas redes sociales, en su mayoría provenientes de la red social “X” antes conocida como “Twitter”, algunas de las bases que usamos son: </a:t>
            </a:r>
          </a:p>
          <a:p>
            <a:pPr algn="l">
              <a:lnSpc>
                <a:spcPts val="4704"/>
              </a:lnSpc>
            </a:pPr>
          </a:p>
          <a:p>
            <a:pPr algn="l" marL="518163" indent="-259082" lvl="1">
              <a:lnSpc>
                <a:spcPts val="4704"/>
              </a:lnSpc>
              <a:buFont typeface="Arial"/>
              <a:buChar char="•"/>
            </a:pPr>
            <a:r>
              <a:rPr lang="en-US" sz="2400">
                <a:solidFill>
                  <a:srgbClr val="18213D"/>
                </a:solidFill>
                <a:latin typeface="Proxima Nova Bold"/>
              </a:rPr>
              <a:t>https://www.kaggle.com/competitions/jigsaw-unintended-bias-in-toxicity-classification/data?select=train.csv</a:t>
            </a:r>
          </a:p>
          <a:p>
            <a:pPr algn="l" marL="518163" indent="-259082" lvl="1">
              <a:lnSpc>
                <a:spcPts val="4704"/>
              </a:lnSpc>
              <a:buFont typeface="Arial"/>
              <a:buChar char="•"/>
            </a:pPr>
            <a:r>
              <a:rPr lang="en-US" sz="2400">
                <a:solidFill>
                  <a:srgbClr val="18213D"/>
                </a:solidFill>
                <a:latin typeface="Proxima Nova Bold"/>
              </a:rPr>
              <a:t>https://www.kaggle.com/datasets/victorcallejasf/multimodal-hate-speech/data</a:t>
            </a:r>
          </a:p>
          <a:p>
            <a:pPr algn="l" marL="518163" indent="-259082" lvl="1">
              <a:lnSpc>
                <a:spcPts val="4704"/>
              </a:lnSpc>
              <a:buFont typeface="Arial"/>
              <a:buChar char="•"/>
            </a:pPr>
            <a:r>
              <a:rPr lang="en-US" sz="2400">
                <a:solidFill>
                  <a:srgbClr val="18213D"/>
                </a:solidFill>
                <a:latin typeface="Proxima Nova Bold"/>
              </a:rPr>
              <a:t>https://www.kaggle.com/datasets/rahulgoel1106/xenophobia-on-twitter-during-covid19/data</a:t>
            </a:r>
          </a:p>
          <a:p>
            <a:pPr algn="l" marL="518163" indent="-259082" lvl="1">
              <a:lnSpc>
                <a:spcPts val="4704"/>
              </a:lnSpc>
              <a:buFont typeface="Arial"/>
              <a:buChar char="•"/>
            </a:pPr>
            <a:r>
              <a:rPr lang="en-US" sz="2400">
                <a:solidFill>
                  <a:srgbClr val="18213D"/>
                </a:solidFill>
                <a:latin typeface="Proxima Nova Bold"/>
              </a:rPr>
              <a:t>https://www.kaggle.com/datasets/gbiamgaurav/cyberbullying-detection</a:t>
            </a:r>
          </a:p>
          <a:p>
            <a:pPr algn="l" marL="518163" indent="-259082" lvl="1">
              <a:lnSpc>
                <a:spcPts val="4704"/>
              </a:lnSpc>
              <a:buFont typeface="Arial"/>
              <a:buChar char="•"/>
            </a:pPr>
            <a:r>
              <a:rPr lang="en-US" sz="2400">
                <a:solidFill>
                  <a:srgbClr val="18213D"/>
                </a:solidFill>
                <a:latin typeface="Proxima Nova Bold"/>
              </a:rPr>
              <a:t>https://www.kaggle.com/datasets/smmmmmmmmmmmm/twitter-data</a:t>
            </a:r>
          </a:p>
          <a:p>
            <a:pPr algn="l" marL="518163" indent="-259082" lvl="1">
              <a:lnSpc>
                <a:spcPts val="4704"/>
              </a:lnSpc>
              <a:buFont typeface="Arial"/>
              <a:buChar char="•"/>
            </a:pPr>
            <a:r>
              <a:rPr lang="en-US" sz="2400">
                <a:solidFill>
                  <a:srgbClr val="18213D"/>
                </a:solidFill>
                <a:latin typeface="Proxima Nova Bold"/>
              </a:rPr>
              <a:t> https://www.kaggle.com/datasets/staru09/twitter-parsed-full-data</a:t>
            </a:r>
          </a:p>
        </p:txBody>
      </p:sp>
      <p:sp>
        <p:nvSpPr>
          <p:cNvPr name="TextBox 4" id="4"/>
          <p:cNvSpPr txBox="true"/>
          <p:nvPr/>
        </p:nvSpPr>
        <p:spPr>
          <a:xfrm rot="0">
            <a:off x="0" y="12382"/>
            <a:ext cx="16011893" cy="1566544"/>
          </a:xfrm>
          <a:prstGeom prst="rect">
            <a:avLst/>
          </a:prstGeom>
        </p:spPr>
        <p:txBody>
          <a:bodyPr anchor="t" rtlCol="false" tIns="0" lIns="0" bIns="0" rIns="0">
            <a:spAutoFit/>
          </a:bodyPr>
          <a:lstStyle/>
          <a:p>
            <a:pPr algn="ctr">
              <a:lnSpc>
                <a:spcPts val="12880"/>
              </a:lnSpc>
            </a:pPr>
            <a:r>
              <a:rPr lang="en-US" sz="9200">
                <a:solidFill>
                  <a:srgbClr val="18213D"/>
                </a:solidFill>
                <a:latin typeface="Canva Sans Bold"/>
              </a:rPr>
              <a:t>Obtención de los datos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BE5DD"/>
        </a:solidFill>
      </p:bgPr>
    </p:bg>
    <p:spTree>
      <p:nvGrpSpPr>
        <p:cNvPr id="1" name=""/>
        <p:cNvGrpSpPr/>
        <p:nvPr/>
      </p:nvGrpSpPr>
      <p:grpSpPr>
        <a:xfrm>
          <a:off x="0" y="0"/>
          <a:ext cx="0" cy="0"/>
          <a:chOff x="0" y="0"/>
          <a:chExt cx="0" cy="0"/>
        </a:xfrm>
      </p:grpSpPr>
      <p:sp>
        <p:nvSpPr>
          <p:cNvPr name="TextBox 2" id="2"/>
          <p:cNvSpPr txBox="true"/>
          <p:nvPr/>
        </p:nvSpPr>
        <p:spPr>
          <a:xfrm rot="0">
            <a:off x="1028700" y="200343"/>
            <a:ext cx="10691354" cy="1570990"/>
          </a:xfrm>
          <a:prstGeom prst="rect">
            <a:avLst/>
          </a:prstGeom>
        </p:spPr>
        <p:txBody>
          <a:bodyPr anchor="t" rtlCol="false" tIns="0" lIns="0" bIns="0" rIns="0">
            <a:spAutoFit/>
          </a:bodyPr>
          <a:lstStyle/>
          <a:p>
            <a:pPr algn="l">
              <a:lnSpc>
                <a:spcPts val="12740"/>
              </a:lnSpc>
            </a:pPr>
            <a:r>
              <a:rPr lang="en-US" sz="9800">
                <a:solidFill>
                  <a:srgbClr val="18213D"/>
                </a:solidFill>
                <a:latin typeface="Calistoga"/>
              </a:rPr>
              <a:t>Datos:</a:t>
            </a:r>
          </a:p>
        </p:txBody>
      </p:sp>
      <p:sp>
        <p:nvSpPr>
          <p:cNvPr name="TextBox 3" id="3"/>
          <p:cNvSpPr txBox="true"/>
          <p:nvPr/>
        </p:nvSpPr>
        <p:spPr>
          <a:xfrm rot="0">
            <a:off x="401666" y="2092389"/>
            <a:ext cx="14707613" cy="1287039"/>
          </a:xfrm>
          <a:prstGeom prst="rect">
            <a:avLst/>
          </a:prstGeom>
        </p:spPr>
        <p:txBody>
          <a:bodyPr anchor="t" rtlCol="false" tIns="0" lIns="0" bIns="0" rIns="0">
            <a:spAutoFit/>
          </a:bodyPr>
          <a:lstStyle/>
          <a:p>
            <a:pPr algn="just">
              <a:lnSpc>
                <a:spcPts val="5185"/>
              </a:lnSpc>
            </a:pPr>
            <a:r>
              <a:rPr lang="en-US" sz="3704">
                <a:solidFill>
                  <a:srgbClr val="18213D"/>
                </a:solidFill>
                <a:latin typeface="Canva Sans Bold"/>
              </a:rPr>
              <a:t>Después de hacer los cruces de las bases de datos conseguimos 6 categorías de mensajes, aunque todos estaban en inglés.</a:t>
            </a:r>
          </a:p>
        </p:txBody>
      </p:sp>
      <p:sp>
        <p:nvSpPr>
          <p:cNvPr name="TextBox 4" id="4"/>
          <p:cNvSpPr txBox="true"/>
          <p:nvPr/>
        </p:nvSpPr>
        <p:spPr>
          <a:xfrm rot="0">
            <a:off x="401666" y="3712803"/>
            <a:ext cx="14541103" cy="4935244"/>
          </a:xfrm>
          <a:prstGeom prst="rect">
            <a:avLst/>
          </a:prstGeom>
        </p:spPr>
        <p:txBody>
          <a:bodyPr anchor="t" rtlCol="false" tIns="0" lIns="0" bIns="0" rIns="0">
            <a:spAutoFit/>
          </a:bodyPr>
          <a:lstStyle/>
          <a:p>
            <a:pPr algn="l">
              <a:lnSpc>
                <a:spcPts val="3659"/>
              </a:lnSpc>
            </a:pPr>
            <a:r>
              <a:rPr lang="en-US" sz="2614">
                <a:solidFill>
                  <a:srgbClr val="18213D"/>
                </a:solidFill>
                <a:latin typeface="Canva Sans Bold"/>
              </a:rPr>
              <a:t>Orientación: Mensajes de odio hacia otra orientación sexual e identidad de género - 18031</a:t>
            </a:r>
          </a:p>
          <a:p>
            <a:pPr algn="l">
              <a:lnSpc>
                <a:spcPts val="3659"/>
              </a:lnSpc>
            </a:pPr>
            <a:r>
              <a:rPr lang="en-US" sz="2614">
                <a:solidFill>
                  <a:srgbClr val="18213D"/>
                </a:solidFill>
                <a:latin typeface="Canva Sans Bold"/>
              </a:rPr>
              <a:t> </a:t>
            </a:r>
          </a:p>
          <a:p>
            <a:pPr algn="l">
              <a:lnSpc>
                <a:spcPts val="3547"/>
              </a:lnSpc>
            </a:pPr>
            <a:r>
              <a:rPr lang="en-US" sz="2533">
                <a:solidFill>
                  <a:srgbClr val="18213D"/>
                </a:solidFill>
                <a:latin typeface="Canva Sans Bold"/>
              </a:rPr>
              <a:t>Origen: Mensajes de odio dirigidos a personas según su país de origen (xenofobia) - 11487</a:t>
            </a:r>
          </a:p>
          <a:p>
            <a:pPr algn="l">
              <a:lnSpc>
                <a:spcPts val="3547"/>
              </a:lnSpc>
            </a:pPr>
          </a:p>
          <a:p>
            <a:pPr algn="l">
              <a:lnSpc>
                <a:spcPts val="3547"/>
              </a:lnSpc>
            </a:pPr>
            <a:r>
              <a:rPr lang="en-US" sz="2533">
                <a:solidFill>
                  <a:srgbClr val="18213D"/>
                </a:solidFill>
                <a:latin typeface="Canva Sans Bold"/>
              </a:rPr>
              <a:t>Racismo: Mensajes de odio en base a la raza de la persona - 18167</a:t>
            </a:r>
          </a:p>
          <a:p>
            <a:pPr algn="l">
              <a:lnSpc>
                <a:spcPts val="3547"/>
              </a:lnSpc>
            </a:pPr>
          </a:p>
          <a:p>
            <a:pPr algn="l">
              <a:lnSpc>
                <a:spcPts val="3547"/>
              </a:lnSpc>
            </a:pPr>
            <a:r>
              <a:rPr lang="en-US" sz="2533">
                <a:solidFill>
                  <a:srgbClr val="18213D"/>
                </a:solidFill>
                <a:latin typeface="Canva Sans Bold"/>
              </a:rPr>
              <a:t>Religión: Mensajes de odio dirigidos a personas que profesan una religión diferente - 16088</a:t>
            </a:r>
          </a:p>
          <a:p>
            <a:pPr algn="l">
              <a:lnSpc>
                <a:spcPts val="3547"/>
              </a:lnSpc>
            </a:pPr>
          </a:p>
          <a:p>
            <a:pPr algn="l">
              <a:lnSpc>
                <a:spcPts val="3547"/>
              </a:lnSpc>
            </a:pPr>
            <a:r>
              <a:rPr lang="en-US" sz="2533">
                <a:solidFill>
                  <a:srgbClr val="18213D"/>
                </a:solidFill>
                <a:latin typeface="Canva Sans Bold"/>
              </a:rPr>
              <a:t>Sexismo: Mensajes de odio dirigidos a personas del sexo opuesto - 22407</a:t>
            </a:r>
          </a:p>
          <a:p>
            <a:pPr algn="l">
              <a:lnSpc>
                <a:spcPts val="3547"/>
              </a:lnSpc>
            </a:pPr>
            <a:r>
              <a:rPr lang="en-US" sz="2533">
                <a:solidFill>
                  <a:srgbClr val="18213D"/>
                </a:solidFill>
                <a:latin typeface="Canva Sans Bold"/>
              </a:rPr>
              <a:t> </a:t>
            </a:r>
          </a:p>
          <a:p>
            <a:pPr algn="l">
              <a:lnSpc>
                <a:spcPts val="3547"/>
              </a:lnSpc>
            </a:pPr>
            <a:r>
              <a:rPr lang="en-US" sz="2533">
                <a:solidFill>
                  <a:srgbClr val="18213D"/>
                </a:solidFill>
                <a:latin typeface="Canva Sans Bold"/>
              </a:rPr>
              <a:t>No Odio: Mensajes que no son concebidos como discursos de odio - 23053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281551"/>
            <a:ext cx="11231419" cy="4042156"/>
          </a:xfrm>
          <a:custGeom>
            <a:avLst/>
            <a:gdLst/>
            <a:ahLst/>
            <a:cxnLst/>
            <a:rect r="r" b="b" t="t" l="l"/>
            <a:pathLst>
              <a:path h="4042156" w="11231419">
                <a:moveTo>
                  <a:pt x="0" y="0"/>
                </a:moveTo>
                <a:lnTo>
                  <a:pt x="11231419" y="0"/>
                </a:lnTo>
                <a:lnTo>
                  <a:pt x="11231419" y="4042156"/>
                </a:lnTo>
                <a:lnTo>
                  <a:pt x="0" y="4042156"/>
                </a:lnTo>
                <a:lnTo>
                  <a:pt x="0" y="0"/>
                </a:lnTo>
                <a:close/>
              </a:path>
            </a:pathLst>
          </a:custGeom>
          <a:blipFill>
            <a:blip r:embed="rId2"/>
            <a:stretch>
              <a:fillRect l="0" t="0" r="0" b="0"/>
            </a:stretch>
          </a:blipFill>
        </p:spPr>
      </p:sp>
      <p:sp>
        <p:nvSpPr>
          <p:cNvPr name="TextBox 3" id="3"/>
          <p:cNvSpPr txBox="true"/>
          <p:nvPr/>
        </p:nvSpPr>
        <p:spPr>
          <a:xfrm rot="0">
            <a:off x="203054" y="120597"/>
            <a:ext cx="16230600" cy="1298572"/>
          </a:xfrm>
          <a:prstGeom prst="rect">
            <a:avLst/>
          </a:prstGeom>
        </p:spPr>
        <p:txBody>
          <a:bodyPr anchor="t" rtlCol="false" tIns="0" lIns="0" bIns="0" rIns="0">
            <a:spAutoFit/>
          </a:bodyPr>
          <a:lstStyle/>
          <a:p>
            <a:pPr algn="l">
              <a:lnSpc>
                <a:spcPts val="10400"/>
              </a:lnSpc>
            </a:pPr>
            <a:r>
              <a:rPr lang="en-US" sz="8000">
                <a:solidFill>
                  <a:srgbClr val="18213D"/>
                </a:solidFill>
                <a:latin typeface="Proxima Nova Bold"/>
              </a:rPr>
              <a:t>Traducción de la Base de Datos</a:t>
            </a:r>
          </a:p>
        </p:txBody>
      </p:sp>
      <p:sp>
        <p:nvSpPr>
          <p:cNvPr name="TextBox 4" id="4"/>
          <p:cNvSpPr txBox="true"/>
          <p:nvPr/>
        </p:nvSpPr>
        <p:spPr>
          <a:xfrm rot="0">
            <a:off x="490925" y="1824612"/>
            <a:ext cx="15942729" cy="2980689"/>
          </a:xfrm>
          <a:prstGeom prst="rect">
            <a:avLst/>
          </a:prstGeom>
        </p:spPr>
        <p:txBody>
          <a:bodyPr anchor="t" rtlCol="false" tIns="0" lIns="0" bIns="0" rIns="0">
            <a:spAutoFit/>
          </a:bodyPr>
          <a:lstStyle/>
          <a:p>
            <a:pPr algn="just">
              <a:lnSpc>
                <a:spcPts val="4760"/>
              </a:lnSpc>
            </a:pPr>
            <a:r>
              <a:rPr lang="en-US" sz="3400">
                <a:solidFill>
                  <a:srgbClr val="18213D"/>
                </a:solidFill>
                <a:latin typeface="Canva Sans"/>
              </a:rPr>
              <a:t>Como necesitamos realizar la clasificación para datos en español, tomamos la decisión de usar la API de GoogleTranslate para tener los datos en inglés</a:t>
            </a:r>
          </a:p>
          <a:p>
            <a:pPr algn="just">
              <a:lnSpc>
                <a:spcPts val="4760"/>
              </a:lnSpc>
            </a:pPr>
          </a:p>
          <a:p>
            <a:pPr algn="just">
              <a:lnSpc>
                <a:spcPts val="4760"/>
              </a:lnSpc>
            </a:pPr>
            <a:r>
              <a:rPr lang="en-US" sz="3400">
                <a:solidFill>
                  <a:srgbClr val="18213D"/>
                </a:solidFill>
                <a:latin typeface="Canva Sans"/>
              </a:rPr>
              <a:t>Debido a que la traducción es un proceso tardado y pesado, tomamos únicamente 10,000 datos para cada categoría.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0" y="3858904"/>
            <a:ext cx="6063458" cy="6141624"/>
          </a:xfrm>
          <a:custGeom>
            <a:avLst/>
            <a:gdLst/>
            <a:ahLst/>
            <a:cxnLst/>
            <a:rect r="r" b="b" t="t" l="l"/>
            <a:pathLst>
              <a:path h="6141624" w="6063458">
                <a:moveTo>
                  <a:pt x="0" y="0"/>
                </a:moveTo>
                <a:lnTo>
                  <a:pt x="6063458" y="0"/>
                </a:lnTo>
                <a:lnTo>
                  <a:pt x="6063458" y="6141624"/>
                </a:lnTo>
                <a:lnTo>
                  <a:pt x="0" y="6141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7060" y="58867"/>
            <a:ext cx="13962167" cy="1397068"/>
          </a:xfrm>
          <a:prstGeom prst="rect">
            <a:avLst/>
          </a:prstGeom>
        </p:spPr>
        <p:txBody>
          <a:bodyPr anchor="t" rtlCol="false" tIns="0" lIns="0" bIns="0" rIns="0">
            <a:spAutoFit/>
          </a:bodyPr>
          <a:lstStyle/>
          <a:p>
            <a:pPr algn="ctr">
              <a:lnSpc>
                <a:spcPts val="11403"/>
              </a:lnSpc>
            </a:pPr>
            <a:r>
              <a:rPr lang="en-US" sz="8145">
                <a:solidFill>
                  <a:srgbClr val="000000"/>
                </a:solidFill>
                <a:latin typeface="Canva Sans Bold"/>
              </a:rPr>
              <a:t>Preprocesamiento de datos</a:t>
            </a: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408649" y="1866097"/>
            <a:ext cx="15873564"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Primero, quitamos los caracteres extraños surgidos por la traducción, como las  Ã  que surgen cuando se traducen algunos acentos o en aparición de las ñ, retiramos símbolos como “¿” y “¡” que no existen en idioma inglés.</a:t>
            </a:r>
          </a:p>
        </p:txBody>
      </p:sp>
      <p:sp>
        <p:nvSpPr>
          <p:cNvPr name="TextBox 6" id="6"/>
          <p:cNvSpPr txBox="true"/>
          <p:nvPr/>
        </p:nvSpPr>
        <p:spPr>
          <a:xfrm rot="0">
            <a:off x="322613" y="4680902"/>
            <a:ext cx="5418233" cy="47809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Al limpiar los datos notamos que tenemos muchos duplicados en algunas categorías, por lo que vamos a retirar los duplicados, ya que esto podría causar problemas de sesgo en el modelo</a:t>
            </a:r>
          </a:p>
        </p:txBody>
      </p:sp>
      <p:sp>
        <p:nvSpPr>
          <p:cNvPr name="TextBox 7" id="7"/>
          <p:cNvSpPr txBox="true"/>
          <p:nvPr/>
        </p:nvSpPr>
        <p:spPr>
          <a:xfrm rot="0">
            <a:off x="6984362" y="4358957"/>
            <a:ext cx="1106732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 igual manera retiramos acentos, pasamos todo el texto a minúsculas, eliminamos mensajes con @user</a:t>
            </a:r>
          </a:p>
        </p:txBody>
      </p:sp>
      <p:sp>
        <p:nvSpPr>
          <p:cNvPr name="TextBox 8" id="8"/>
          <p:cNvSpPr txBox="true"/>
          <p:nvPr/>
        </p:nvSpPr>
        <p:spPr>
          <a:xfrm rot="0">
            <a:off x="6935526" y="6005084"/>
            <a:ext cx="11352474" cy="1198784"/>
          </a:xfrm>
          <a:prstGeom prst="rect">
            <a:avLst/>
          </a:prstGeom>
        </p:spPr>
        <p:txBody>
          <a:bodyPr anchor="t" rtlCol="false" tIns="0" lIns="0" bIns="0" rIns="0">
            <a:spAutoFit/>
          </a:bodyPr>
          <a:lstStyle/>
          <a:p>
            <a:pPr algn="ctr">
              <a:lnSpc>
                <a:spcPts val="4800"/>
              </a:lnSpc>
            </a:pPr>
            <a:r>
              <a:rPr lang="en-US" sz="3428">
                <a:solidFill>
                  <a:srgbClr val="000000"/>
                </a:solidFill>
                <a:latin typeface="Canva Sans"/>
              </a:rPr>
              <a:t>Eliminamos los números que puedan aparecer en los datos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2361906" y="2195118"/>
            <a:ext cx="13564188" cy="8091882"/>
          </a:xfrm>
          <a:custGeom>
            <a:avLst/>
            <a:gdLst/>
            <a:ahLst/>
            <a:cxnLst/>
            <a:rect r="r" b="b" t="t" l="l"/>
            <a:pathLst>
              <a:path h="8091882" w="13564188">
                <a:moveTo>
                  <a:pt x="0" y="0"/>
                </a:moveTo>
                <a:lnTo>
                  <a:pt x="13564188" y="0"/>
                </a:lnTo>
                <a:lnTo>
                  <a:pt x="13564188" y="8091882"/>
                </a:lnTo>
                <a:lnTo>
                  <a:pt x="0" y="8091882"/>
                </a:lnTo>
                <a:lnTo>
                  <a:pt x="0" y="0"/>
                </a:lnTo>
                <a:close/>
              </a:path>
            </a:pathLst>
          </a:custGeom>
          <a:blipFill>
            <a:blip r:embed="rId2"/>
            <a:stretch>
              <a:fillRect l="0" t="0" r="0" b="0"/>
            </a:stretch>
          </a:blipFill>
        </p:spPr>
      </p:sp>
      <p:sp>
        <p:nvSpPr>
          <p:cNvPr name="TextBox 3" id="3"/>
          <p:cNvSpPr txBox="true"/>
          <p:nvPr/>
        </p:nvSpPr>
        <p:spPr>
          <a:xfrm rot="0">
            <a:off x="0" y="-123825"/>
            <a:ext cx="18288000" cy="2228203"/>
          </a:xfrm>
          <a:prstGeom prst="rect">
            <a:avLst/>
          </a:prstGeom>
        </p:spPr>
        <p:txBody>
          <a:bodyPr anchor="t" rtlCol="false" tIns="0" lIns="0" bIns="0" rIns="0">
            <a:spAutoFit/>
          </a:bodyPr>
          <a:lstStyle/>
          <a:p>
            <a:pPr algn="ctr">
              <a:lnSpc>
                <a:spcPts val="8960"/>
              </a:lnSpc>
            </a:pPr>
            <a:r>
              <a:rPr lang="en-US" sz="6400">
                <a:solidFill>
                  <a:srgbClr val="000000"/>
                </a:solidFill>
                <a:latin typeface="Canva Sans Bold"/>
              </a:rPr>
              <a:t>Al terminar el procesamiento de datos tenemos la siguiente cantidad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5DD"/>
        </a:solidFill>
      </p:bgPr>
    </p:bg>
    <p:spTree>
      <p:nvGrpSpPr>
        <p:cNvPr id="1" name=""/>
        <p:cNvGrpSpPr/>
        <p:nvPr/>
      </p:nvGrpSpPr>
      <p:grpSpPr>
        <a:xfrm>
          <a:off x="0" y="0"/>
          <a:ext cx="0" cy="0"/>
          <a:chOff x="0" y="0"/>
          <a:chExt cx="0" cy="0"/>
        </a:xfrm>
      </p:grpSpPr>
      <p:sp>
        <p:nvSpPr>
          <p:cNvPr name="Freeform 2" id="2"/>
          <p:cNvSpPr/>
          <p:nvPr/>
        </p:nvSpPr>
        <p:spPr>
          <a:xfrm flipH="false" flipV="false" rot="0">
            <a:off x="223319" y="4713252"/>
            <a:ext cx="10074144" cy="5416206"/>
          </a:xfrm>
          <a:custGeom>
            <a:avLst/>
            <a:gdLst/>
            <a:ahLst/>
            <a:cxnLst/>
            <a:rect r="r" b="b" t="t" l="l"/>
            <a:pathLst>
              <a:path h="5416206" w="10074144">
                <a:moveTo>
                  <a:pt x="0" y="0"/>
                </a:moveTo>
                <a:lnTo>
                  <a:pt x="10074144" y="0"/>
                </a:lnTo>
                <a:lnTo>
                  <a:pt x="10074144" y="5416206"/>
                </a:lnTo>
                <a:lnTo>
                  <a:pt x="0" y="5416206"/>
                </a:lnTo>
                <a:lnTo>
                  <a:pt x="0" y="0"/>
                </a:lnTo>
                <a:close/>
              </a:path>
            </a:pathLst>
          </a:custGeom>
          <a:blipFill>
            <a:blip r:embed="rId2"/>
            <a:stretch>
              <a:fillRect l="0" t="0" r="0" b="0"/>
            </a:stretch>
          </a:blipFill>
        </p:spPr>
      </p:sp>
      <p:sp>
        <p:nvSpPr>
          <p:cNvPr name="TextBox 3" id="3"/>
          <p:cNvSpPr txBox="true"/>
          <p:nvPr/>
        </p:nvSpPr>
        <p:spPr>
          <a:xfrm rot="0">
            <a:off x="529764" y="914400"/>
            <a:ext cx="14443585" cy="1078262"/>
          </a:xfrm>
          <a:prstGeom prst="rect">
            <a:avLst/>
          </a:prstGeom>
        </p:spPr>
        <p:txBody>
          <a:bodyPr anchor="t" rtlCol="false" tIns="0" lIns="0" bIns="0" rIns="0">
            <a:spAutoFit/>
          </a:bodyPr>
          <a:lstStyle/>
          <a:p>
            <a:pPr algn="l">
              <a:lnSpc>
                <a:spcPts val="8895"/>
              </a:lnSpc>
              <a:spcBef>
                <a:spcPct val="0"/>
              </a:spcBef>
            </a:pPr>
            <a:r>
              <a:rPr lang="en-US" sz="6354">
                <a:solidFill>
                  <a:srgbClr val="18213D"/>
                </a:solidFill>
                <a:latin typeface="Calistoga"/>
              </a:rPr>
              <a:t>Más preprocesamiento</a:t>
            </a:r>
          </a:p>
        </p:txBody>
      </p:sp>
      <p:sp>
        <p:nvSpPr>
          <p:cNvPr name="TextBox 4" id="4"/>
          <p:cNvSpPr txBox="true"/>
          <p:nvPr/>
        </p:nvSpPr>
        <p:spPr>
          <a:xfrm rot="0">
            <a:off x="529764" y="2745665"/>
            <a:ext cx="15793585" cy="1780540"/>
          </a:xfrm>
          <a:prstGeom prst="rect">
            <a:avLst/>
          </a:prstGeom>
        </p:spPr>
        <p:txBody>
          <a:bodyPr anchor="t" rtlCol="false" tIns="0" lIns="0" bIns="0" rIns="0">
            <a:spAutoFit/>
          </a:bodyPr>
          <a:lstStyle/>
          <a:p>
            <a:pPr algn="ctr">
              <a:lnSpc>
                <a:spcPts val="4759"/>
              </a:lnSpc>
            </a:pPr>
            <a:r>
              <a:rPr lang="en-US" sz="3399">
                <a:solidFill>
                  <a:srgbClr val="18213D"/>
                </a:solidFill>
                <a:latin typeface="Canva Sans"/>
              </a:rPr>
              <a:t>Ya con esta cantidad de datos vamos a realizar la tokenización, eliminar palabras de conjunción, eliminar los demás signos de puntuación, lematización, stemming, y vectorización usando TF-IDF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DAGEBxGw4Nk</dc:identifier>
  <dcterms:modified xsi:type="dcterms:W3CDTF">2011-08-01T06:04:30Z</dcterms:modified>
  <cp:revision>1</cp:revision>
  <dc:title>Proyecto 2: Clasificación de mensajes en redes sociales</dc:title>
</cp:coreProperties>
</file>